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412" r:id="rId3"/>
    <p:sldId id="414" r:id="rId4"/>
    <p:sldId id="424" r:id="rId5"/>
    <p:sldId id="426" r:id="rId6"/>
    <p:sldId id="428" r:id="rId7"/>
    <p:sldId id="436" r:id="rId8"/>
    <p:sldId id="425" r:id="rId9"/>
    <p:sldId id="429" r:id="rId10"/>
    <p:sldId id="433" r:id="rId11"/>
    <p:sldId id="430" r:id="rId12"/>
    <p:sldId id="431" r:id="rId13"/>
    <p:sldId id="434" r:id="rId14"/>
    <p:sldId id="432" r:id="rId15"/>
    <p:sldId id="423" r:id="rId16"/>
    <p:sldId id="427" r:id="rId17"/>
    <p:sldId id="398"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898" autoAdjust="0"/>
  </p:normalViewPr>
  <p:slideViewPr>
    <p:cSldViewPr snapToGrid="0">
      <p:cViewPr varScale="1">
        <p:scale>
          <a:sx n="70" d="100"/>
          <a:sy n="70" d="100"/>
        </p:scale>
        <p:origin x="11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A99B4B-1E5A-4D48-84FA-CB91F205E937}" type="datetimeFigureOut">
              <a:rPr lang="zh-CN" altLang="en-US" smtClean="0"/>
              <a:t>2021/4/8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F57F1D-C2FA-4AD4-84FF-A135923ECF54}" type="slidenum">
              <a:rPr lang="zh-CN" altLang="en-US" smtClean="0"/>
              <a:t>‹#›</a:t>
            </a:fld>
            <a:endParaRPr lang="zh-CN" altLang="en-US"/>
          </a:p>
        </p:txBody>
      </p:sp>
    </p:spTree>
    <p:extLst>
      <p:ext uri="{BB962C8B-B14F-4D97-AF65-F5344CB8AC3E}">
        <p14:creationId xmlns:p14="http://schemas.microsoft.com/office/powerpoint/2010/main" val="3089202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0005C2-F4D0-4488-BE5D-56CE4CE5DAA7}" type="slidenum">
              <a:rPr lang="zh-CN" altLang="en-US" smtClean="0"/>
              <a:t>1</a:t>
            </a:fld>
            <a:endParaRPr lang="zh-CN" altLang="en-US"/>
          </a:p>
        </p:txBody>
      </p:sp>
    </p:spTree>
    <p:extLst>
      <p:ext uri="{BB962C8B-B14F-4D97-AF65-F5344CB8AC3E}">
        <p14:creationId xmlns:p14="http://schemas.microsoft.com/office/powerpoint/2010/main" val="1302889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然后是目标做匀线速度、匀角速度运动，也就是走一个圆形，同样是观测</a:t>
            </a:r>
            <a:r>
              <a:rPr lang="en-US" altLang="zh-CN" dirty="0"/>
              <a:t>15</a:t>
            </a:r>
            <a:r>
              <a:rPr lang="zh-CN" altLang="en-US" dirty="0"/>
              <a:t>秒发送位置信息</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10</a:t>
            </a:fld>
            <a:endParaRPr lang="zh-CN" altLang="en-US"/>
          </a:p>
        </p:txBody>
      </p:sp>
    </p:spTree>
    <p:extLst>
      <p:ext uri="{BB962C8B-B14F-4D97-AF65-F5344CB8AC3E}">
        <p14:creationId xmlns:p14="http://schemas.microsoft.com/office/powerpoint/2010/main" val="4236027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那看完了</a:t>
            </a:r>
            <a:r>
              <a:rPr lang="en-US" altLang="zh-CN" dirty="0"/>
              <a:t>demo</a:t>
            </a:r>
            <a:r>
              <a:rPr lang="zh-CN" altLang="en-US" dirty="0"/>
              <a:t>视频，再来说一下目前存在的问题，最主要的一个问题就是现在我们还是人工给出拦截点坐标，但我们希望的是程序自主选择拦截点，所以这方面的决策是后期要完成的一个重要内容，其次就是现实环境中车辆会有转弯半径，而仿真中的车是可以原地转弯的，以及现实中可能存在障碍物，后两个问题都可以归结到路径规划部分</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11</a:t>
            </a:fld>
            <a:endParaRPr lang="zh-CN" altLang="en-US"/>
          </a:p>
        </p:txBody>
      </p:sp>
    </p:spTree>
    <p:extLst>
      <p:ext uri="{BB962C8B-B14F-4D97-AF65-F5344CB8AC3E}">
        <p14:creationId xmlns:p14="http://schemas.microsoft.com/office/powerpoint/2010/main" val="2814235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后期的工作可以用层级式优化的思想来思考，分成两步，首先找到最优的拦截点，然后针对该点做最优路径规划和速度控制</a:t>
            </a:r>
            <a:endParaRPr lang="en-US" altLang="zh-CN" dirty="0"/>
          </a:p>
          <a:p>
            <a:pPr>
              <a:lnSpc>
                <a:spcPct val="150000"/>
              </a:lnSpc>
            </a:pPr>
            <a:r>
              <a:rPr lang="zh-CN" altLang="en-US" dirty="0"/>
              <a:t>我们预测出未来轨迹之后，在预测路径上有多个可选的拦截点，这一系列拦截点可以用一组三维向量表示，记作</a:t>
            </a:r>
            <a:r>
              <a:rPr lang="en-US" altLang="zh-CN" dirty="0"/>
              <a:t>xi </a:t>
            </a:r>
            <a:r>
              <a:rPr lang="en-US" altLang="zh-CN" dirty="0" err="1"/>
              <a:t>yi</a:t>
            </a:r>
            <a:r>
              <a:rPr lang="en-US" altLang="zh-CN" dirty="0"/>
              <a:t> </a:t>
            </a:r>
            <a:r>
              <a:rPr lang="en-US" altLang="zh-CN" dirty="0" err="1"/>
              <a:t>ti</a:t>
            </a:r>
            <a:r>
              <a:rPr lang="zh-CN" altLang="en-US" dirty="0"/>
              <a:t>，之后针对每个点用</a:t>
            </a:r>
            <a:r>
              <a:rPr lang="en-US" altLang="zh-CN" dirty="0"/>
              <a:t>A</a:t>
            </a:r>
            <a:r>
              <a:rPr lang="zh-CN" altLang="en-US" dirty="0"/>
              <a:t>*等搜索算法找到一条从拦截小车起始位置到各点的路径，然后计算目标函数，找到目标函数值最小的那个作为最优拦截点</a:t>
            </a:r>
            <a:endParaRPr lang="en-US" altLang="zh-CN" dirty="0"/>
          </a:p>
          <a:p>
            <a:pPr>
              <a:lnSpc>
                <a:spcPct val="150000"/>
              </a:lnSpc>
            </a:pPr>
            <a:r>
              <a:rPr lang="zh-CN" altLang="en-US" dirty="0"/>
              <a:t>为了追求耗能少、时间优，可以这样设计目标函数</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12</a:t>
            </a:fld>
            <a:endParaRPr lang="zh-CN" altLang="en-US"/>
          </a:p>
        </p:txBody>
      </p:sp>
    </p:spTree>
    <p:extLst>
      <p:ext uri="{BB962C8B-B14F-4D97-AF65-F5344CB8AC3E}">
        <p14:creationId xmlns:p14="http://schemas.microsoft.com/office/powerpoint/2010/main" val="4287493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选出最优的拦截点后，剩下的任务就是规划路径了</a:t>
            </a:r>
            <a:endParaRPr lang="en-US" altLang="zh-CN" dirty="0"/>
          </a:p>
          <a:p>
            <a:pPr>
              <a:lnSpc>
                <a:spcPct val="150000"/>
              </a:lnSpc>
            </a:pPr>
            <a:r>
              <a:rPr lang="zh-CN" altLang="en-US" dirty="0"/>
              <a:t>可以分为无障碍物和有障碍物的两种情况，无障碍的时候可以用</a:t>
            </a:r>
            <a:r>
              <a:rPr lang="en-US" altLang="zh-CN" dirty="0" err="1"/>
              <a:t>dubins</a:t>
            </a:r>
            <a:r>
              <a:rPr lang="en-US" altLang="zh-CN" dirty="0"/>
              <a:t> curve</a:t>
            </a:r>
            <a:r>
              <a:rPr lang="zh-CN" altLang="en-US" dirty="0"/>
              <a:t>，</a:t>
            </a:r>
            <a:r>
              <a:rPr lang="en-US" altLang="zh-CN" dirty="0" err="1"/>
              <a:t>dubins</a:t>
            </a:r>
            <a:r>
              <a:rPr lang="en-US" altLang="zh-CN" dirty="0"/>
              <a:t> curve</a:t>
            </a:r>
            <a:r>
              <a:rPr lang="zh-CN" altLang="en-US" dirty="0"/>
              <a:t>是。。。</a:t>
            </a:r>
            <a:endParaRPr lang="en-US" altLang="zh-CN" dirty="0"/>
          </a:p>
          <a:p>
            <a:pPr>
              <a:lnSpc>
                <a:spcPct val="150000"/>
              </a:lnSpc>
            </a:pPr>
            <a:r>
              <a:rPr lang="zh-CN" altLang="en-US" dirty="0"/>
              <a:t>存在障碍物的时候可以用</a:t>
            </a:r>
            <a:r>
              <a:rPr lang="en-US" altLang="zh-CN" dirty="0"/>
              <a:t>TOPP</a:t>
            </a:r>
            <a:r>
              <a:rPr lang="zh-CN" altLang="en-US" dirty="0"/>
              <a:t>算法，这是一种时间最优的路径规划方法，向算法输入路径点位信息，就可以得到。。。</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13</a:t>
            </a:fld>
            <a:endParaRPr lang="zh-CN" altLang="en-US"/>
          </a:p>
        </p:txBody>
      </p:sp>
    </p:spTree>
    <p:extLst>
      <p:ext uri="{BB962C8B-B14F-4D97-AF65-F5344CB8AC3E}">
        <p14:creationId xmlns:p14="http://schemas.microsoft.com/office/powerpoint/2010/main" val="3939810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我这几天是已经完成了</a:t>
            </a:r>
            <a:r>
              <a:rPr lang="en-US" altLang="zh-CN" dirty="0" err="1"/>
              <a:t>dubin</a:t>
            </a:r>
            <a:r>
              <a:rPr lang="zh-CN" altLang="en-US" dirty="0"/>
              <a:t>曲线的生成代码，</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14</a:t>
            </a:fld>
            <a:endParaRPr lang="zh-CN" altLang="en-US"/>
          </a:p>
        </p:txBody>
      </p:sp>
    </p:spTree>
    <p:extLst>
      <p:ext uri="{BB962C8B-B14F-4D97-AF65-F5344CB8AC3E}">
        <p14:creationId xmlns:p14="http://schemas.microsoft.com/office/powerpoint/2010/main" val="2108930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我的中期汇报主要会介绍一下前期的工作内容，以及之后会做些什么和时间安排</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2</a:t>
            </a:fld>
            <a:endParaRPr lang="zh-CN" altLang="en-US"/>
          </a:p>
        </p:txBody>
      </p:sp>
    </p:spTree>
    <p:extLst>
      <p:ext uri="{BB962C8B-B14F-4D97-AF65-F5344CB8AC3E}">
        <p14:creationId xmlns:p14="http://schemas.microsoft.com/office/powerpoint/2010/main" val="339215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首先带大家回顾一下我的毕设项目 我的题目是基于数据驱动的。。 也就是移动目标以一定的规律运动，我们去观测运动状态，在线预测它的未来轨迹，控制任务小车进行阻挡或拦截</a:t>
            </a:r>
            <a:endParaRPr lang="en-US" altLang="zh-CN" dirty="0"/>
          </a:p>
          <a:p>
            <a:pPr>
              <a:lnSpc>
                <a:spcPct val="150000"/>
              </a:lnSpc>
            </a:pPr>
            <a:r>
              <a:rPr lang="zh-CN" altLang="en-US" dirty="0"/>
              <a:t>我的实验环境是基于</a:t>
            </a:r>
            <a:r>
              <a:rPr lang="en-US" altLang="zh-CN" dirty="0"/>
              <a:t>gazebo</a:t>
            </a:r>
            <a:r>
              <a:rPr lang="zh-CN" altLang="en-US" dirty="0"/>
              <a:t>自主搭建的一个仿真环境</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3</a:t>
            </a:fld>
            <a:endParaRPr lang="zh-CN" altLang="en-US"/>
          </a:p>
        </p:txBody>
      </p:sp>
    </p:spTree>
    <p:extLst>
      <p:ext uri="{BB962C8B-B14F-4D97-AF65-F5344CB8AC3E}">
        <p14:creationId xmlns:p14="http://schemas.microsoft.com/office/powerpoint/2010/main" val="665289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这个是一个很模块化的项目 主要可以分为这</a:t>
            </a:r>
            <a:r>
              <a:rPr lang="en-US" altLang="zh-CN" dirty="0"/>
              <a:t>4</a:t>
            </a:r>
            <a:r>
              <a:rPr lang="zh-CN" altLang="en-US" dirty="0"/>
              <a:t>个部分 分别是感知、预测、决策规划和控制，我现在已经完成了感知和预测两部分，而在后期我会重点去完成决策和规划部分</a:t>
            </a:r>
            <a:endParaRPr lang="en-US" altLang="zh-CN" dirty="0"/>
          </a:p>
          <a:p>
            <a:pPr>
              <a:lnSpc>
                <a:spcPct val="150000"/>
              </a:lnSpc>
            </a:pPr>
            <a:r>
              <a:rPr lang="zh-CN" altLang="en-US" dirty="0"/>
              <a:t>控制模块并不需要我们过多关注 我主要采用的是传统的</a:t>
            </a:r>
            <a:r>
              <a:rPr lang="en-US" altLang="zh-CN" dirty="0" err="1"/>
              <a:t>pid</a:t>
            </a:r>
            <a:r>
              <a:rPr lang="zh-CN" altLang="en-US" dirty="0"/>
              <a:t>算法，来控制小车跟随我们规划好的航迹点</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4</a:t>
            </a:fld>
            <a:endParaRPr lang="zh-CN" altLang="en-US"/>
          </a:p>
        </p:txBody>
      </p:sp>
    </p:spTree>
    <p:extLst>
      <p:ext uri="{BB962C8B-B14F-4D97-AF65-F5344CB8AC3E}">
        <p14:creationId xmlns:p14="http://schemas.microsoft.com/office/powerpoint/2010/main" val="966988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下面展示一下我的项目架构，如果大家以前接触过</a:t>
            </a:r>
            <a:r>
              <a:rPr lang="en-US" altLang="zh-CN" dirty="0" err="1"/>
              <a:t>ros</a:t>
            </a:r>
            <a:r>
              <a:rPr lang="zh-CN" altLang="en-US" dirty="0"/>
              <a:t>，会知道一个</a:t>
            </a:r>
            <a:r>
              <a:rPr lang="en-US" altLang="zh-CN" dirty="0" err="1"/>
              <a:t>ros</a:t>
            </a:r>
            <a:r>
              <a:rPr lang="zh-CN" altLang="en-US" dirty="0"/>
              <a:t>项目是由一个个节点架构起来的，节点之间依赖订阅或发布多种话题、服务进行通信</a:t>
            </a:r>
            <a:endParaRPr lang="en-US" altLang="zh-CN" dirty="0"/>
          </a:p>
          <a:p>
            <a:pPr>
              <a:lnSpc>
                <a:spcPct val="150000"/>
              </a:lnSpc>
            </a:pPr>
            <a:r>
              <a:rPr lang="zh-CN" altLang="en-US" dirty="0"/>
              <a:t>这是我用</a:t>
            </a:r>
            <a:r>
              <a:rPr lang="en-US" altLang="zh-CN" dirty="0" err="1"/>
              <a:t>rqt</a:t>
            </a:r>
            <a:r>
              <a:rPr lang="zh-CN" altLang="en-US" dirty="0"/>
              <a:t>命令行画的我这个项目的节点通信图，里面椭圆表示节点，方框表示话题或服务，可以看到有几个比较重要的节点，首先是这个速度发布节点，它负责发布一个速度信息给目标小车，控制目标小车以一定规律做运动；然后轨迹预测节点通过订阅服务</a:t>
            </a:r>
            <a:r>
              <a:rPr lang="en-US" altLang="zh-CN" dirty="0" err="1"/>
              <a:t>g_m_s</a:t>
            </a:r>
            <a:r>
              <a:rPr lang="zh-CN" altLang="en-US" dirty="0"/>
              <a:t>来获取目标小车的位置信息，并预测未来轨迹，给出拦截点，发送到拦截控制节点，再由拦截控制节点规划拦截路径，控制拦截小车行驶到目标位置</a:t>
            </a:r>
            <a:endParaRPr lang="en-US" altLang="zh-CN" dirty="0"/>
          </a:p>
        </p:txBody>
      </p:sp>
      <p:sp>
        <p:nvSpPr>
          <p:cNvPr id="4" name="灯片编号占位符 3"/>
          <p:cNvSpPr>
            <a:spLocks noGrp="1"/>
          </p:cNvSpPr>
          <p:nvPr>
            <p:ph type="sldNum" sz="quarter" idx="5"/>
          </p:nvPr>
        </p:nvSpPr>
        <p:spPr/>
        <p:txBody>
          <a:bodyPr/>
          <a:lstStyle/>
          <a:p>
            <a:fld id="{890005C2-F4D0-4488-BE5D-56CE4CE5DAA7}" type="slidenum">
              <a:rPr lang="zh-CN" altLang="en-US" smtClean="0"/>
              <a:t>5</a:t>
            </a:fld>
            <a:endParaRPr lang="zh-CN" altLang="en-US"/>
          </a:p>
        </p:txBody>
      </p:sp>
    </p:spTree>
    <p:extLst>
      <p:ext uri="{BB962C8B-B14F-4D97-AF65-F5344CB8AC3E}">
        <p14:creationId xmlns:p14="http://schemas.microsoft.com/office/powerpoint/2010/main" val="2640325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接下来我会分模块来介绍项目内容</a:t>
            </a:r>
            <a:endParaRPr lang="en-US" altLang="zh-CN" dirty="0"/>
          </a:p>
          <a:p>
            <a:pPr>
              <a:lnSpc>
                <a:spcPct val="150000"/>
              </a:lnSpc>
            </a:pPr>
            <a:r>
              <a:rPr lang="zh-CN" altLang="en-US" dirty="0"/>
              <a:t>首先是感知部分，之前已经说过，我们可以通过</a:t>
            </a:r>
            <a:r>
              <a:rPr lang="en-US" altLang="zh-CN" dirty="0"/>
              <a:t>gazebo</a:t>
            </a:r>
            <a:r>
              <a:rPr lang="zh-CN" altLang="en-US" dirty="0"/>
              <a:t>提供的服务</a:t>
            </a:r>
            <a:r>
              <a:rPr lang="en-US" altLang="zh-CN" dirty="0" err="1"/>
              <a:t>gms</a:t>
            </a:r>
            <a:r>
              <a:rPr lang="zh-CN" altLang="en-US" dirty="0"/>
              <a:t>来获取目标的位置信息，仿真中得到的坐标都是很准确的，但在现实观测中，可能会存在噪声干扰，导致观测结果存在高斯误差，这种误差怎么减小呢？我先前在调研小车预测和追踪的时候有学习过卡尔曼滤波，后来我发现卡尔曼滤波必须在已知小车内部控制策略和转移矩阵的情况下才能用于预测，在我们这里并不适用，但卡尔曼滤波这种可以综合历史数据和当前得到传感器数据的特点，可以用来提高观测精度</a:t>
            </a:r>
            <a:endParaRPr lang="en-US" altLang="zh-CN" dirty="0"/>
          </a:p>
        </p:txBody>
      </p:sp>
      <p:sp>
        <p:nvSpPr>
          <p:cNvPr id="4" name="灯片编号占位符 3"/>
          <p:cNvSpPr>
            <a:spLocks noGrp="1"/>
          </p:cNvSpPr>
          <p:nvPr>
            <p:ph type="sldNum" sz="quarter" idx="5"/>
          </p:nvPr>
        </p:nvSpPr>
        <p:spPr/>
        <p:txBody>
          <a:bodyPr/>
          <a:lstStyle/>
          <a:p>
            <a:fld id="{890005C2-F4D0-4488-BE5D-56CE4CE5DAA7}" type="slidenum">
              <a:rPr lang="zh-CN" altLang="en-US" smtClean="0"/>
              <a:t>6</a:t>
            </a:fld>
            <a:endParaRPr lang="zh-CN" altLang="en-US"/>
          </a:p>
        </p:txBody>
      </p:sp>
    </p:spTree>
    <p:extLst>
      <p:ext uri="{BB962C8B-B14F-4D97-AF65-F5344CB8AC3E}">
        <p14:creationId xmlns:p14="http://schemas.microsoft.com/office/powerpoint/2010/main" val="53347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这是我在</a:t>
            </a:r>
            <a:r>
              <a:rPr lang="en-US" altLang="zh-CN" dirty="0" err="1"/>
              <a:t>matlab</a:t>
            </a:r>
            <a:r>
              <a:rPr lang="zh-CN" altLang="en-US" dirty="0"/>
              <a:t>里做的实验，分别做了匀速和匀加速运动两种情况，红色是真实运动轨迹，黑色圆圈是加了高斯噪声的观测数据，噪声标准差是</a:t>
            </a:r>
            <a:r>
              <a:rPr lang="en-US" altLang="zh-CN" dirty="0"/>
              <a:t>0.2</a:t>
            </a:r>
            <a:r>
              <a:rPr lang="zh-CN" altLang="en-US" dirty="0"/>
              <a:t>，蓝色是经过卡尔曼滤波之后的数据，可以明显看到对噪声的抑制作用，两种情况下滤波之后误差平方和都稳定减小了百分之十几，并且</a:t>
            </a:r>
            <a:r>
              <a:rPr lang="en-US" altLang="zh-CN" dirty="0"/>
              <a:t>sigma</a:t>
            </a:r>
            <a:r>
              <a:rPr lang="zh-CN" altLang="en-US" dirty="0"/>
              <a:t>越大滤波效果越明显</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7</a:t>
            </a:fld>
            <a:endParaRPr lang="zh-CN" altLang="en-US"/>
          </a:p>
        </p:txBody>
      </p:sp>
    </p:spTree>
    <p:extLst>
      <p:ext uri="{BB962C8B-B14F-4D97-AF65-F5344CB8AC3E}">
        <p14:creationId xmlns:p14="http://schemas.microsoft.com/office/powerpoint/2010/main" val="279474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dirty="0"/>
              <a:t>Tl-t0 observation</a:t>
            </a:r>
          </a:p>
          <a:p>
            <a:pPr>
              <a:lnSpc>
                <a:spcPct val="150000"/>
              </a:lnSpc>
            </a:pPr>
            <a:r>
              <a:rPr lang="en-US" altLang="zh-CN" dirty="0"/>
              <a:t>T0-tm predict</a:t>
            </a:r>
          </a:p>
          <a:p>
            <a:pPr>
              <a:lnSpc>
                <a:spcPct val="150000"/>
              </a:lnSpc>
            </a:pPr>
            <a:r>
              <a:rPr lang="zh-CN" altLang="en-US" dirty="0"/>
              <a:t>然后是轨迹预测部分，我用的是多项式回归来做轨迹预测，这里我们令目标</a:t>
            </a:r>
            <a:r>
              <a:rPr lang="en-US" altLang="zh-CN" dirty="0"/>
              <a:t>t</a:t>
            </a:r>
            <a:r>
              <a:rPr lang="zh-CN" altLang="en-US" dirty="0"/>
              <a:t>时刻所在位置为一个二维函数</a:t>
            </a:r>
            <a:r>
              <a:rPr lang="en-US" altLang="zh-CN" dirty="0"/>
              <a:t>T</a:t>
            </a:r>
            <a:r>
              <a:rPr lang="zh-CN" altLang="en-US" dirty="0"/>
              <a:t>，对</a:t>
            </a:r>
            <a:r>
              <a:rPr lang="en-US" altLang="zh-CN" dirty="0"/>
              <a:t>T</a:t>
            </a:r>
            <a:r>
              <a:rPr lang="zh-CN" altLang="en-US" dirty="0"/>
              <a:t>做泰勒展开，忽略高次项，化为关于</a:t>
            </a:r>
            <a:r>
              <a:rPr lang="en-US" altLang="zh-CN" dirty="0"/>
              <a:t>t</a:t>
            </a:r>
            <a:r>
              <a:rPr lang="zh-CN" altLang="en-US" dirty="0"/>
              <a:t>的</a:t>
            </a:r>
            <a:r>
              <a:rPr lang="en-US" altLang="zh-CN" dirty="0"/>
              <a:t>n</a:t>
            </a:r>
            <a:r>
              <a:rPr lang="zh-CN" altLang="en-US" dirty="0"/>
              <a:t>次多项式</a:t>
            </a:r>
            <a:r>
              <a:rPr lang="en-US" altLang="zh-CN" dirty="0"/>
              <a:t>T-hat</a:t>
            </a:r>
            <a:r>
              <a:rPr lang="zh-CN" altLang="en-US" dirty="0"/>
              <a:t>，然后我们观测得到的历史位置信息记为</a:t>
            </a:r>
            <a:r>
              <a:rPr lang="en-US" altLang="zh-CN" dirty="0"/>
              <a:t>p</a:t>
            </a:r>
            <a:r>
              <a:rPr lang="zh-CN" altLang="en-US" dirty="0"/>
              <a:t>，这样我们需要最小化的误差项就可以表示为</a:t>
            </a:r>
            <a:r>
              <a:rPr lang="en-US" altLang="zh-CN" dirty="0"/>
              <a:t>T-hat</a:t>
            </a:r>
            <a:r>
              <a:rPr lang="zh-CN" altLang="en-US" dirty="0"/>
              <a:t>和</a:t>
            </a:r>
            <a:r>
              <a:rPr lang="en-US" altLang="zh-CN" dirty="0"/>
              <a:t>p</a:t>
            </a:r>
            <a:r>
              <a:rPr lang="zh-CN" altLang="en-US" dirty="0"/>
              <a:t>的平方和，通过多项式回归的方法就可以求出来</a:t>
            </a:r>
            <a:r>
              <a:rPr lang="en-US" altLang="zh-CN" dirty="0"/>
              <a:t>T-hat</a:t>
            </a:r>
            <a:r>
              <a:rPr lang="zh-CN" altLang="en-US" dirty="0"/>
              <a:t>的一系列参数，之后想预测哪个时间的位置，将时间</a:t>
            </a:r>
            <a:r>
              <a:rPr lang="en-US" altLang="zh-CN" dirty="0"/>
              <a:t>t</a:t>
            </a:r>
            <a:r>
              <a:rPr lang="zh-CN" altLang="en-US" dirty="0"/>
              <a:t>带入</a:t>
            </a:r>
            <a:r>
              <a:rPr lang="en-US" altLang="zh-CN" dirty="0"/>
              <a:t>T-hat</a:t>
            </a:r>
            <a:r>
              <a:rPr lang="zh-CN" altLang="en-US" dirty="0"/>
              <a:t>就可以得到相应的位置信息</a:t>
            </a:r>
            <a:endParaRPr lang="en-US" altLang="zh-CN" dirty="0"/>
          </a:p>
          <a:p>
            <a:pPr>
              <a:lnSpc>
                <a:spcPct val="150000"/>
              </a:lnSpc>
            </a:pPr>
            <a:r>
              <a:rPr lang="zh-CN" altLang="en-US" dirty="0"/>
              <a:t>当然为了防止过拟合也可以加入约束项，这里我们有一个先验知识是目标状态在运动中位置不会发生很大的变化，所以可以将约束项设为后面紫色的这一部分，当然在我本次的项目中</a:t>
            </a:r>
            <a:r>
              <a:rPr lang="en-US" altLang="zh-CN" dirty="0"/>
              <a:t>N</a:t>
            </a:r>
            <a:r>
              <a:rPr lang="zh-CN" altLang="en-US" dirty="0"/>
              <a:t>取得</a:t>
            </a:r>
            <a:r>
              <a:rPr lang="en-US" altLang="zh-CN" dirty="0"/>
              <a:t>4</a:t>
            </a:r>
            <a:r>
              <a:rPr lang="zh-CN" altLang="en-US" dirty="0"/>
              <a:t>，不是很容易出现过拟合现象，这个约束项可加可不加</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8</a:t>
            </a:fld>
            <a:endParaRPr lang="zh-CN" altLang="en-US"/>
          </a:p>
        </p:txBody>
      </p:sp>
    </p:spTree>
    <p:extLst>
      <p:ext uri="{BB962C8B-B14F-4D97-AF65-F5344CB8AC3E}">
        <p14:creationId xmlns:p14="http://schemas.microsoft.com/office/powerpoint/2010/main" val="3742647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dirty="0"/>
              <a:t>说了这么多，接下来给大家看两段我在实验过程中录制的视频</a:t>
            </a:r>
            <a:r>
              <a:rPr lang="en-US" altLang="zh-CN" dirty="0"/>
              <a:t>demo</a:t>
            </a:r>
            <a:r>
              <a:rPr lang="zh-CN" altLang="en-US" dirty="0"/>
              <a:t>，首先是目标 也就是蓝色小车做匀速直线运动的情况，我观测了</a:t>
            </a:r>
            <a:r>
              <a:rPr lang="en-US" altLang="zh-CN" dirty="0"/>
              <a:t>15</a:t>
            </a:r>
            <a:r>
              <a:rPr lang="zh-CN" altLang="en-US" dirty="0"/>
              <a:t>秒的目标位置信息，每秒采样</a:t>
            </a:r>
            <a:r>
              <a:rPr lang="en-US" altLang="zh-CN" dirty="0"/>
              <a:t>5</a:t>
            </a:r>
            <a:r>
              <a:rPr lang="zh-CN" altLang="en-US" dirty="0"/>
              <a:t>次，然后给红色小车发送一个位置信息，控制红色小车行驶到目标位置</a:t>
            </a:r>
          </a:p>
        </p:txBody>
      </p:sp>
      <p:sp>
        <p:nvSpPr>
          <p:cNvPr id="4" name="灯片编号占位符 3"/>
          <p:cNvSpPr>
            <a:spLocks noGrp="1"/>
          </p:cNvSpPr>
          <p:nvPr>
            <p:ph type="sldNum" sz="quarter" idx="5"/>
          </p:nvPr>
        </p:nvSpPr>
        <p:spPr/>
        <p:txBody>
          <a:bodyPr/>
          <a:lstStyle/>
          <a:p>
            <a:fld id="{890005C2-F4D0-4488-BE5D-56CE4CE5DAA7}" type="slidenum">
              <a:rPr lang="zh-CN" altLang="en-US" smtClean="0"/>
              <a:t>9</a:t>
            </a:fld>
            <a:endParaRPr lang="zh-CN" altLang="en-US"/>
          </a:p>
        </p:txBody>
      </p:sp>
    </p:spTree>
    <p:extLst>
      <p:ext uri="{BB962C8B-B14F-4D97-AF65-F5344CB8AC3E}">
        <p14:creationId xmlns:p14="http://schemas.microsoft.com/office/powerpoint/2010/main" val="2548731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7D1FB5-2972-4EA6-8A99-8B377B9A304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107B932-68F8-4A7E-AC42-7BF675F8A1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979147A-4B6B-46F0-BDF3-6D1457190A6E}"/>
              </a:ext>
            </a:extLst>
          </p:cNvPr>
          <p:cNvSpPr>
            <a:spLocks noGrp="1"/>
          </p:cNvSpPr>
          <p:nvPr>
            <p:ph type="dt" sz="half" idx="10"/>
          </p:nvPr>
        </p:nvSpPr>
        <p:spPr/>
        <p:txBody>
          <a:bodyPr/>
          <a:lstStyle/>
          <a:p>
            <a:fld id="{AE8ABDC7-B52B-4966-8A99-24C8743C66C4}" type="datetimeFigureOut">
              <a:rPr lang="zh-CN" altLang="en-US" smtClean="0"/>
              <a:t>2021/4/8</a:t>
            </a:fld>
            <a:endParaRPr lang="zh-CN" altLang="en-US"/>
          </a:p>
        </p:txBody>
      </p:sp>
      <p:sp>
        <p:nvSpPr>
          <p:cNvPr id="5" name="页脚占位符 4">
            <a:extLst>
              <a:ext uri="{FF2B5EF4-FFF2-40B4-BE49-F238E27FC236}">
                <a16:creationId xmlns:a16="http://schemas.microsoft.com/office/drawing/2014/main" id="{4D65AA3D-E838-40C7-AF03-FB965EC9D70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525D50-AABB-47EF-A153-E51B1603CAD2}"/>
              </a:ext>
            </a:extLst>
          </p:cNvPr>
          <p:cNvSpPr>
            <a:spLocks noGrp="1"/>
          </p:cNvSpPr>
          <p:nvPr>
            <p:ph type="sldNum" sz="quarter" idx="12"/>
          </p:nvPr>
        </p:nvSpPr>
        <p:spPr/>
        <p:txBody>
          <a:bodyPr/>
          <a:lstStyle/>
          <a:p>
            <a:fld id="{3228A2E6-87F8-4B53-8965-2F0EBCE8C4BF}" type="slidenum">
              <a:rPr lang="zh-CN" altLang="en-US" smtClean="0"/>
              <a:t>‹#›</a:t>
            </a:fld>
            <a:endParaRPr lang="zh-CN" altLang="en-US"/>
          </a:p>
        </p:txBody>
      </p:sp>
    </p:spTree>
    <p:extLst>
      <p:ext uri="{BB962C8B-B14F-4D97-AF65-F5344CB8AC3E}">
        <p14:creationId xmlns:p14="http://schemas.microsoft.com/office/powerpoint/2010/main" val="1439576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04E641-1107-48CE-A283-B74CC1D7475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ABE0933-F033-45C0-814B-EB3366D133B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B0CDEA7-AD26-4BC8-95F5-6E1102AF6EA1}"/>
              </a:ext>
            </a:extLst>
          </p:cNvPr>
          <p:cNvSpPr>
            <a:spLocks noGrp="1"/>
          </p:cNvSpPr>
          <p:nvPr>
            <p:ph type="dt" sz="half" idx="10"/>
          </p:nvPr>
        </p:nvSpPr>
        <p:spPr/>
        <p:txBody>
          <a:bodyPr/>
          <a:lstStyle/>
          <a:p>
            <a:fld id="{AE8ABDC7-B52B-4966-8A99-24C8743C66C4}" type="datetimeFigureOut">
              <a:rPr lang="zh-CN" altLang="en-US" smtClean="0"/>
              <a:t>2021/4/8</a:t>
            </a:fld>
            <a:endParaRPr lang="zh-CN" altLang="en-US"/>
          </a:p>
        </p:txBody>
      </p:sp>
      <p:sp>
        <p:nvSpPr>
          <p:cNvPr id="5" name="页脚占位符 4">
            <a:extLst>
              <a:ext uri="{FF2B5EF4-FFF2-40B4-BE49-F238E27FC236}">
                <a16:creationId xmlns:a16="http://schemas.microsoft.com/office/drawing/2014/main" id="{57FB2833-1D42-46AC-A708-FC768101A6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59FB51-812B-407D-BE68-0D4167AA0679}"/>
              </a:ext>
            </a:extLst>
          </p:cNvPr>
          <p:cNvSpPr>
            <a:spLocks noGrp="1"/>
          </p:cNvSpPr>
          <p:nvPr>
            <p:ph type="sldNum" sz="quarter" idx="12"/>
          </p:nvPr>
        </p:nvSpPr>
        <p:spPr/>
        <p:txBody>
          <a:bodyPr/>
          <a:lstStyle/>
          <a:p>
            <a:fld id="{3228A2E6-87F8-4B53-8965-2F0EBCE8C4BF}" type="slidenum">
              <a:rPr lang="zh-CN" altLang="en-US" smtClean="0"/>
              <a:t>‹#›</a:t>
            </a:fld>
            <a:endParaRPr lang="zh-CN" altLang="en-US"/>
          </a:p>
        </p:txBody>
      </p:sp>
    </p:spTree>
    <p:extLst>
      <p:ext uri="{BB962C8B-B14F-4D97-AF65-F5344CB8AC3E}">
        <p14:creationId xmlns:p14="http://schemas.microsoft.com/office/powerpoint/2010/main" val="2745737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238469E-0E24-4AC8-B01B-3DDD960DA7C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A23776E-C8C9-487C-BC99-CA6217831FD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5DE4378-5F25-499D-8AC3-1A78EF284F7A}"/>
              </a:ext>
            </a:extLst>
          </p:cNvPr>
          <p:cNvSpPr>
            <a:spLocks noGrp="1"/>
          </p:cNvSpPr>
          <p:nvPr>
            <p:ph type="dt" sz="half" idx="10"/>
          </p:nvPr>
        </p:nvSpPr>
        <p:spPr/>
        <p:txBody>
          <a:bodyPr/>
          <a:lstStyle/>
          <a:p>
            <a:fld id="{AE8ABDC7-B52B-4966-8A99-24C8743C66C4}" type="datetimeFigureOut">
              <a:rPr lang="zh-CN" altLang="en-US" smtClean="0"/>
              <a:t>2021/4/8</a:t>
            </a:fld>
            <a:endParaRPr lang="zh-CN" altLang="en-US"/>
          </a:p>
        </p:txBody>
      </p:sp>
      <p:sp>
        <p:nvSpPr>
          <p:cNvPr id="5" name="页脚占位符 4">
            <a:extLst>
              <a:ext uri="{FF2B5EF4-FFF2-40B4-BE49-F238E27FC236}">
                <a16:creationId xmlns:a16="http://schemas.microsoft.com/office/drawing/2014/main" id="{2C752A4D-710A-4833-ABA5-4AD2817B4B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740A5C-A8F0-409B-9245-040FA7E5BF74}"/>
              </a:ext>
            </a:extLst>
          </p:cNvPr>
          <p:cNvSpPr>
            <a:spLocks noGrp="1"/>
          </p:cNvSpPr>
          <p:nvPr>
            <p:ph type="sldNum" sz="quarter" idx="12"/>
          </p:nvPr>
        </p:nvSpPr>
        <p:spPr/>
        <p:txBody>
          <a:bodyPr/>
          <a:lstStyle/>
          <a:p>
            <a:fld id="{3228A2E6-87F8-4B53-8965-2F0EBCE8C4BF}" type="slidenum">
              <a:rPr lang="zh-CN" altLang="en-US" smtClean="0"/>
              <a:t>‹#›</a:t>
            </a:fld>
            <a:endParaRPr lang="zh-CN" altLang="en-US"/>
          </a:p>
        </p:txBody>
      </p:sp>
    </p:spTree>
    <p:extLst>
      <p:ext uri="{BB962C8B-B14F-4D97-AF65-F5344CB8AC3E}">
        <p14:creationId xmlns:p14="http://schemas.microsoft.com/office/powerpoint/2010/main" val="3249216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B1FB0-DE30-48F5-ABF1-D5995F05B3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B455B4-9C68-48CC-92D0-BC80AD15109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AB97A31-7970-4026-A9CD-6CAE16CDE3A9}"/>
              </a:ext>
            </a:extLst>
          </p:cNvPr>
          <p:cNvSpPr>
            <a:spLocks noGrp="1"/>
          </p:cNvSpPr>
          <p:nvPr>
            <p:ph type="dt" sz="half" idx="10"/>
          </p:nvPr>
        </p:nvSpPr>
        <p:spPr/>
        <p:txBody>
          <a:bodyPr/>
          <a:lstStyle/>
          <a:p>
            <a:fld id="{AE8ABDC7-B52B-4966-8A99-24C8743C66C4}" type="datetimeFigureOut">
              <a:rPr lang="zh-CN" altLang="en-US" smtClean="0"/>
              <a:t>2021/4/8</a:t>
            </a:fld>
            <a:endParaRPr lang="zh-CN" altLang="en-US"/>
          </a:p>
        </p:txBody>
      </p:sp>
      <p:sp>
        <p:nvSpPr>
          <p:cNvPr id="5" name="页脚占位符 4">
            <a:extLst>
              <a:ext uri="{FF2B5EF4-FFF2-40B4-BE49-F238E27FC236}">
                <a16:creationId xmlns:a16="http://schemas.microsoft.com/office/drawing/2014/main" id="{B4BE35FC-3BCE-4DB0-9C36-19219CB6AE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8B844E4-7CDC-4C13-82AA-00CEEE49B8B1}"/>
              </a:ext>
            </a:extLst>
          </p:cNvPr>
          <p:cNvSpPr>
            <a:spLocks noGrp="1"/>
          </p:cNvSpPr>
          <p:nvPr>
            <p:ph type="sldNum" sz="quarter" idx="12"/>
          </p:nvPr>
        </p:nvSpPr>
        <p:spPr/>
        <p:txBody>
          <a:bodyPr/>
          <a:lstStyle/>
          <a:p>
            <a:fld id="{3228A2E6-87F8-4B53-8965-2F0EBCE8C4BF}" type="slidenum">
              <a:rPr lang="zh-CN" altLang="en-US" smtClean="0"/>
              <a:t>‹#›</a:t>
            </a:fld>
            <a:endParaRPr lang="zh-CN" altLang="en-US"/>
          </a:p>
        </p:txBody>
      </p:sp>
    </p:spTree>
    <p:extLst>
      <p:ext uri="{BB962C8B-B14F-4D97-AF65-F5344CB8AC3E}">
        <p14:creationId xmlns:p14="http://schemas.microsoft.com/office/powerpoint/2010/main" val="2324288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B7399F-7001-4FB6-9F1F-7A8F7C8E017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C8BEDDA-7424-42E7-B738-99B9990084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0023C9E-78AB-45A9-B58E-C18D47B39D6F}"/>
              </a:ext>
            </a:extLst>
          </p:cNvPr>
          <p:cNvSpPr>
            <a:spLocks noGrp="1"/>
          </p:cNvSpPr>
          <p:nvPr>
            <p:ph type="dt" sz="half" idx="10"/>
          </p:nvPr>
        </p:nvSpPr>
        <p:spPr/>
        <p:txBody>
          <a:bodyPr/>
          <a:lstStyle/>
          <a:p>
            <a:fld id="{AE8ABDC7-B52B-4966-8A99-24C8743C66C4}" type="datetimeFigureOut">
              <a:rPr lang="zh-CN" altLang="en-US" smtClean="0"/>
              <a:t>2021/4/8</a:t>
            </a:fld>
            <a:endParaRPr lang="zh-CN" altLang="en-US"/>
          </a:p>
        </p:txBody>
      </p:sp>
      <p:sp>
        <p:nvSpPr>
          <p:cNvPr id="5" name="页脚占位符 4">
            <a:extLst>
              <a:ext uri="{FF2B5EF4-FFF2-40B4-BE49-F238E27FC236}">
                <a16:creationId xmlns:a16="http://schemas.microsoft.com/office/drawing/2014/main" id="{56B99D8B-6AE4-4F02-A620-E1A33840D5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4BDBDF-3383-436E-9DB6-BD107BAC94CE}"/>
              </a:ext>
            </a:extLst>
          </p:cNvPr>
          <p:cNvSpPr>
            <a:spLocks noGrp="1"/>
          </p:cNvSpPr>
          <p:nvPr>
            <p:ph type="sldNum" sz="quarter" idx="12"/>
          </p:nvPr>
        </p:nvSpPr>
        <p:spPr/>
        <p:txBody>
          <a:bodyPr/>
          <a:lstStyle/>
          <a:p>
            <a:fld id="{3228A2E6-87F8-4B53-8965-2F0EBCE8C4BF}" type="slidenum">
              <a:rPr lang="zh-CN" altLang="en-US" smtClean="0"/>
              <a:t>‹#›</a:t>
            </a:fld>
            <a:endParaRPr lang="zh-CN" altLang="en-US"/>
          </a:p>
        </p:txBody>
      </p:sp>
    </p:spTree>
    <p:extLst>
      <p:ext uri="{BB962C8B-B14F-4D97-AF65-F5344CB8AC3E}">
        <p14:creationId xmlns:p14="http://schemas.microsoft.com/office/powerpoint/2010/main" val="3808690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94693-407E-452B-98E2-F00CEDB3784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8396E2C-0D8D-4A94-B39E-121D77E058F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A6ADDF5-207B-477B-909C-DF55042AA8A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4C6920E-B44D-4CEE-A325-DD010F05D847}"/>
              </a:ext>
            </a:extLst>
          </p:cNvPr>
          <p:cNvSpPr>
            <a:spLocks noGrp="1"/>
          </p:cNvSpPr>
          <p:nvPr>
            <p:ph type="dt" sz="half" idx="10"/>
          </p:nvPr>
        </p:nvSpPr>
        <p:spPr/>
        <p:txBody>
          <a:bodyPr/>
          <a:lstStyle/>
          <a:p>
            <a:fld id="{AE8ABDC7-B52B-4966-8A99-24C8743C66C4}" type="datetimeFigureOut">
              <a:rPr lang="zh-CN" altLang="en-US" smtClean="0"/>
              <a:t>2021/4/8</a:t>
            </a:fld>
            <a:endParaRPr lang="zh-CN" altLang="en-US"/>
          </a:p>
        </p:txBody>
      </p:sp>
      <p:sp>
        <p:nvSpPr>
          <p:cNvPr id="6" name="页脚占位符 5">
            <a:extLst>
              <a:ext uri="{FF2B5EF4-FFF2-40B4-BE49-F238E27FC236}">
                <a16:creationId xmlns:a16="http://schemas.microsoft.com/office/drawing/2014/main" id="{F775605E-5687-448A-95B4-E680AE798A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3D8FD36-9EF0-4577-8F11-29C7DB6C2B4F}"/>
              </a:ext>
            </a:extLst>
          </p:cNvPr>
          <p:cNvSpPr>
            <a:spLocks noGrp="1"/>
          </p:cNvSpPr>
          <p:nvPr>
            <p:ph type="sldNum" sz="quarter" idx="12"/>
          </p:nvPr>
        </p:nvSpPr>
        <p:spPr/>
        <p:txBody>
          <a:bodyPr/>
          <a:lstStyle/>
          <a:p>
            <a:fld id="{3228A2E6-87F8-4B53-8965-2F0EBCE8C4BF}" type="slidenum">
              <a:rPr lang="zh-CN" altLang="en-US" smtClean="0"/>
              <a:t>‹#›</a:t>
            </a:fld>
            <a:endParaRPr lang="zh-CN" altLang="en-US"/>
          </a:p>
        </p:txBody>
      </p:sp>
    </p:spTree>
    <p:extLst>
      <p:ext uri="{BB962C8B-B14F-4D97-AF65-F5344CB8AC3E}">
        <p14:creationId xmlns:p14="http://schemas.microsoft.com/office/powerpoint/2010/main" val="3775349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5436EC-EF98-4F6C-9B2C-EC841B5826A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88B0BEF-B5A5-4D76-9B2E-325127B90A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B7C95AA-C869-4029-A72B-8725265D1E0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21E895E-8CC1-4E4B-AC87-29CC531200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6450B99-8BA9-4373-A77A-98412C91DC4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DBA4201-24DE-45F2-A74A-68C7990386A1}"/>
              </a:ext>
            </a:extLst>
          </p:cNvPr>
          <p:cNvSpPr>
            <a:spLocks noGrp="1"/>
          </p:cNvSpPr>
          <p:nvPr>
            <p:ph type="dt" sz="half" idx="10"/>
          </p:nvPr>
        </p:nvSpPr>
        <p:spPr/>
        <p:txBody>
          <a:bodyPr/>
          <a:lstStyle/>
          <a:p>
            <a:fld id="{AE8ABDC7-B52B-4966-8A99-24C8743C66C4}" type="datetimeFigureOut">
              <a:rPr lang="zh-CN" altLang="en-US" smtClean="0"/>
              <a:t>2021/4/8</a:t>
            </a:fld>
            <a:endParaRPr lang="zh-CN" altLang="en-US"/>
          </a:p>
        </p:txBody>
      </p:sp>
      <p:sp>
        <p:nvSpPr>
          <p:cNvPr id="8" name="页脚占位符 7">
            <a:extLst>
              <a:ext uri="{FF2B5EF4-FFF2-40B4-BE49-F238E27FC236}">
                <a16:creationId xmlns:a16="http://schemas.microsoft.com/office/drawing/2014/main" id="{E9C13E67-67A5-4D01-A62F-85D151F1D0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EC0D7EE-E571-4722-9453-141111891DDD}"/>
              </a:ext>
            </a:extLst>
          </p:cNvPr>
          <p:cNvSpPr>
            <a:spLocks noGrp="1"/>
          </p:cNvSpPr>
          <p:nvPr>
            <p:ph type="sldNum" sz="quarter" idx="12"/>
          </p:nvPr>
        </p:nvSpPr>
        <p:spPr/>
        <p:txBody>
          <a:bodyPr/>
          <a:lstStyle/>
          <a:p>
            <a:fld id="{3228A2E6-87F8-4B53-8965-2F0EBCE8C4BF}" type="slidenum">
              <a:rPr lang="zh-CN" altLang="en-US" smtClean="0"/>
              <a:t>‹#›</a:t>
            </a:fld>
            <a:endParaRPr lang="zh-CN" altLang="en-US"/>
          </a:p>
        </p:txBody>
      </p:sp>
    </p:spTree>
    <p:extLst>
      <p:ext uri="{BB962C8B-B14F-4D97-AF65-F5344CB8AC3E}">
        <p14:creationId xmlns:p14="http://schemas.microsoft.com/office/powerpoint/2010/main" val="639183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53FF8C-A9D2-40F7-95A1-34DB0CF4DDD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F2DEF5A-BE30-4EA4-BD78-CA3E64495AA9}"/>
              </a:ext>
            </a:extLst>
          </p:cNvPr>
          <p:cNvSpPr>
            <a:spLocks noGrp="1"/>
          </p:cNvSpPr>
          <p:nvPr>
            <p:ph type="dt" sz="half" idx="10"/>
          </p:nvPr>
        </p:nvSpPr>
        <p:spPr/>
        <p:txBody>
          <a:bodyPr/>
          <a:lstStyle/>
          <a:p>
            <a:fld id="{AE8ABDC7-B52B-4966-8A99-24C8743C66C4}" type="datetimeFigureOut">
              <a:rPr lang="zh-CN" altLang="en-US" smtClean="0"/>
              <a:t>2021/4/8</a:t>
            </a:fld>
            <a:endParaRPr lang="zh-CN" altLang="en-US"/>
          </a:p>
        </p:txBody>
      </p:sp>
      <p:sp>
        <p:nvSpPr>
          <p:cNvPr id="4" name="页脚占位符 3">
            <a:extLst>
              <a:ext uri="{FF2B5EF4-FFF2-40B4-BE49-F238E27FC236}">
                <a16:creationId xmlns:a16="http://schemas.microsoft.com/office/drawing/2014/main" id="{0DAA29C3-D2AC-42D9-B341-29E31D776B1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9020A14-3B4E-4EFD-BA3A-26AC6817FA15}"/>
              </a:ext>
            </a:extLst>
          </p:cNvPr>
          <p:cNvSpPr>
            <a:spLocks noGrp="1"/>
          </p:cNvSpPr>
          <p:nvPr>
            <p:ph type="sldNum" sz="quarter" idx="12"/>
          </p:nvPr>
        </p:nvSpPr>
        <p:spPr/>
        <p:txBody>
          <a:bodyPr/>
          <a:lstStyle/>
          <a:p>
            <a:fld id="{3228A2E6-87F8-4B53-8965-2F0EBCE8C4BF}" type="slidenum">
              <a:rPr lang="zh-CN" altLang="en-US" smtClean="0"/>
              <a:t>‹#›</a:t>
            </a:fld>
            <a:endParaRPr lang="zh-CN" altLang="en-US"/>
          </a:p>
        </p:txBody>
      </p:sp>
    </p:spTree>
    <p:extLst>
      <p:ext uri="{BB962C8B-B14F-4D97-AF65-F5344CB8AC3E}">
        <p14:creationId xmlns:p14="http://schemas.microsoft.com/office/powerpoint/2010/main" val="2536348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065CBA-E5B9-42EA-850E-F06F8DDAC674}"/>
              </a:ext>
            </a:extLst>
          </p:cNvPr>
          <p:cNvSpPr>
            <a:spLocks noGrp="1"/>
          </p:cNvSpPr>
          <p:nvPr>
            <p:ph type="dt" sz="half" idx="10"/>
          </p:nvPr>
        </p:nvSpPr>
        <p:spPr/>
        <p:txBody>
          <a:bodyPr/>
          <a:lstStyle/>
          <a:p>
            <a:fld id="{AE8ABDC7-B52B-4966-8A99-24C8743C66C4}" type="datetimeFigureOut">
              <a:rPr lang="zh-CN" altLang="en-US" smtClean="0"/>
              <a:t>2021/4/8</a:t>
            </a:fld>
            <a:endParaRPr lang="zh-CN" altLang="en-US"/>
          </a:p>
        </p:txBody>
      </p:sp>
      <p:sp>
        <p:nvSpPr>
          <p:cNvPr id="3" name="页脚占位符 2">
            <a:extLst>
              <a:ext uri="{FF2B5EF4-FFF2-40B4-BE49-F238E27FC236}">
                <a16:creationId xmlns:a16="http://schemas.microsoft.com/office/drawing/2014/main" id="{F853F664-C7D7-47A0-81DC-40414C7C772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9CBA94B-5259-4574-9ED5-5A96B1EEAB19}"/>
              </a:ext>
            </a:extLst>
          </p:cNvPr>
          <p:cNvSpPr>
            <a:spLocks noGrp="1"/>
          </p:cNvSpPr>
          <p:nvPr>
            <p:ph type="sldNum" sz="quarter" idx="12"/>
          </p:nvPr>
        </p:nvSpPr>
        <p:spPr/>
        <p:txBody>
          <a:bodyPr/>
          <a:lstStyle/>
          <a:p>
            <a:fld id="{3228A2E6-87F8-4B53-8965-2F0EBCE8C4BF}" type="slidenum">
              <a:rPr lang="zh-CN" altLang="en-US" smtClean="0"/>
              <a:t>‹#›</a:t>
            </a:fld>
            <a:endParaRPr lang="zh-CN" altLang="en-US"/>
          </a:p>
        </p:txBody>
      </p:sp>
    </p:spTree>
    <p:extLst>
      <p:ext uri="{BB962C8B-B14F-4D97-AF65-F5344CB8AC3E}">
        <p14:creationId xmlns:p14="http://schemas.microsoft.com/office/powerpoint/2010/main" val="1788028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82716B-5492-4DF2-95E3-C17A3A0AA8F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5F4086-CF55-4EF4-928E-AC94FCC5D7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CCE5FEE-E0FF-4B88-A7F5-74E1B07B53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081EEE0-9699-4251-A65A-D5CFCCE21104}"/>
              </a:ext>
            </a:extLst>
          </p:cNvPr>
          <p:cNvSpPr>
            <a:spLocks noGrp="1"/>
          </p:cNvSpPr>
          <p:nvPr>
            <p:ph type="dt" sz="half" idx="10"/>
          </p:nvPr>
        </p:nvSpPr>
        <p:spPr/>
        <p:txBody>
          <a:bodyPr/>
          <a:lstStyle/>
          <a:p>
            <a:fld id="{AE8ABDC7-B52B-4966-8A99-24C8743C66C4}" type="datetimeFigureOut">
              <a:rPr lang="zh-CN" altLang="en-US" smtClean="0"/>
              <a:t>2021/4/8</a:t>
            </a:fld>
            <a:endParaRPr lang="zh-CN" altLang="en-US"/>
          </a:p>
        </p:txBody>
      </p:sp>
      <p:sp>
        <p:nvSpPr>
          <p:cNvPr id="6" name="页脚占位符 5">
            <a:extLst>
              <a:ext uri="{FF2B5EF4-FFF2-40B4-BE49-F238E27FC236}">
                <a16:creationId xmlns:a16="http://schemas.microsoft.com/office/drawing/2014/main" id="{D97AD613-B7A4-4425-AB51-4AE515C24E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3B254D9-2DB9-4704-BA71-DA3DAA9D565C}"/>
              </a:ext>
            </a:extLst>
          </p:cNvPr>
          <p:cNvSpPr>
            <a:spLocks noGrp="1"/>
          </p:cNvSpPr>
          <p:nvPr>
            <p:ph type="sldNum" sz="quarter" idx="12"/>
          </p:nvPr>
        </p:nvSpPr>
        <p:spPr/>
        <p:txBody>
          <a:bodyPr/>
          <a:lstStyle/>
          <a:p>
            <a:fld id="{3228A2E6-87F8-4B53-8965-2F0EBCE8C4BF}" type="slidenum">
              <a:rPr lang="zh-CN" altLang="en-US" smtClean="0"/>
              <a:t>‹#›</a:t>
            </a:fld>
            <a:endParaRPr lang="zh-CN" altLang="en-US"/>
          </a:p>
        </p:txBody>
      </p:sp>
    </p:spTree>
    <p:extLst>
      <p:ext uri="{BB962C8B-B14F-4D97-AF65-F5344CB8AC3E}">
        <p14:creationId xmlns:p14="http://schemas.microsoft.com/office/powerpoint/2010/main" val="3453927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E2A684-3E4E-41D3-8215-FEC79375424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C96EA25-34ED-4FA2-A2C1-D22CF904B8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31CD8BF-4422-499A-A9E4-77088726DB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841A348-3883-4732-ACFF-D664A9D07507}"/>
              </a:ext>
            </a:extLst>
          </p:cNvPr>
          <p:cNvSpPr>
            <a:spLocks noGrp="1"/>
          </p:cNvSpPr>
          <p:nvPr>
            <p:ph type="dt" sz="half" idx="10"/>
          </p:nvPr>
        </p:nvSpPr>
        <p:spPr/>
        <p:txBody>
          <a:bodyPr/>
          <a:lstStyle/>
          <a:p>
            <a:fld id="{AE8ABDC7-B52B-4966-8A99-24C8743C66C4}" type="datetimeFigureOut">
              <a:rPr lang="zh-CN" altLang="en-US" smtClean="0"/>
              <a:t>2021/4/8</a:t>
            </a:fld>
            <a:endParaRPr lang="zh-CN" altLang="en-US"/>
          </a:p>
        </p:txBody>
      </p:sp>
      <p:sp>
        <p:nvSpPr>
          <p:cNvPr id="6" name="页脚占位符 5">
            <a:extLst>
              <a:ext uri="{FF2B5EF4-FFF2-40B4-BE49-F238E27FC236}">
                <a16:creationId xmlns:a16="http://schemas.microsoft.com/office/drawing/2014/main" id="{BED924EA-E9BD-4920-A555-CCF3EA0062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B0F988D-3931-45BA-8DEB-25BC69500366}"/>
              </a:ext>
            </a:extLst>
          </p:cNvPr>
          <p:cNvSpPr>
            <a:spLocks noGrp="1"/>
          </p:cNvSpPr>
          <p:nvPr>
            <p:ph type="sldNum" sz="quarter" idx="12"/>
          </p:nvPr>
        </p:nvSpPr>
        <p:spPr/>
        <p:txBody>
          <a:bodyPr/>
          <a:lstStyle/>
          <a:p>
            <a:fld id="{3228A2E6-87F8-4B53-8965-2F0EBCE8C4BF}" type="slidenum">
              <a:rPr lang="zh-CN" altLang="en-US" smtClean="0"/>
              <a:t>‹#›</a:t>
            </a:fld>
            <a:endParaRPr lang="zh-CN" altLang="en-US"/>
          </a:p>
        </p:txBody>
      </p:sp>
    </p:spTree>
    <p:extLst>
      <p:ext uri="{BB962C8B-B14F-4D97-AF65-F5344CB8AC3E}">
        <p14:creationId xmlns:p14="http://schemas.microsoft.com/office/powerpoint/2010/main" val="2313035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561322C-F58C-4FC3-9CA7-2EF5D59D0C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C5172B2-C0AD-4C44-B77B-0A0C8DFADF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4F255EA-3DB6-4D22-9B01-ADE8638D0D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8ABDC7-B52B-4966-8A99-24C8743C66C4}" type="datetimeFigureOut">
              <a:rPr lang="zh-CN" altLang="en-US" smtClean="0"/>
              <a:t>2021/4/8</a:t>
            </a:fld>
            <a:endParaRPr lang="zh-CN" altLang="en-US"/>
          </a:p>
        </p:txBody>
      </p:sp>
      <p:sp>
        <p:nvSpPr>
          <p:cNvPr id="5" name="页脚占位符 4">
            <a:extLst>
              <a:ext uri="{FF2B5EF4-FFF2-40B4-BE49-F238E27FC236}">
                <a16:creationId xmlns:a16="http://schemas.microsoft.com/office/drawing/2014/main" id="{B1504B15-CBA8-40AC-809C-9CCB264047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AC60388-37DE-4ADE-A67F-E467214A5C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28A2E6-87F8-4B53-8965-2F0EBCE8C4BF}" type="slidenum">
              <a:rPr lang="zh-CN" altLang="en-US" smtClean="0"/>
              <a:t>‹#›</a:t>
            </a:fld>
            <a:endParaRPr lang="zh-CN" altLang="en-US"/>
          </a:p>
        </p:txBody>
      </p:sp>
    </p:spTree>
    <p:extLst>
      <p:ext uri="{BB962C8B-B14F-4D97-AF65-F5344CB8AC3E}">
        <p14:creationId xmlns:p14="http://schemas.microsoft.com/office/powerpoint/2010/main" val="2062226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6109447"/>
            <a:ext cx="12192000" cy="612460"/>
            <a:chOff x="0" y="5892910"/>
            <a:chExt cx="12192000" cy="61246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8806" y="5892910"/>
              <a:ext cx="1980288" cy="612460"/>
            </a:xfrm>
            <a:prstGeom prst="rect">
              <a:avLst/>
            </a:prstGeom>
          </p:spPr>
        </p:pic>
        <p:sp>
          <p:nvSpPr>
            <p:cNvPr id="5" name="矩形 4"/>
            <p:cNvSpPr/>
            <p:nvPr/>
          </p:nvSpPr>
          <p:spPr>
            <a:xfrm flipV="1">
              <a:off x="0" y="6109447"/>
              <a:ext cx="8826760" cy="179386"/>
            </a:xfrm>
            <a:prstGeom prst="rect">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flipV="1">
              <a:off x="11131140" y="6109447"/>
              <a:ext cx="1060860" cy="179386"/>
            </a:xfrm>
            <a:prstGeom prst="rect">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D01283F3-9C5B-4201-AF1B-3FD96175C7F3}"/>
              </a:ext>
            </a:extLst>
          </p:cNvPr>
          <p:cNvSpPr txBox="1"/>
          <p:nvPr/>
        </p:nvSpPr>
        <p:spPr>
          <a:xfrm>
            <a:off x="1116982" y="1243786"/>
            <a:ext cx="9958036" cy="2185214"/>
          </a:xfrm>
          <a:prstGeom prst="rect">
            <a:avLst/>
          </a:prstGeom>
          <a:noFill/>
        </p:spPr>
        <p:txBody>
          <a:bodyPr wrap="square" rtlCol="0">
            <a:spAutoFit/>
          </a:bodyPr>
          <a:lstStyle/>
          <a:p>
            <a:pPr algn="ctr"/>
            <a:r>
              <a:rPr lang="zh-CN" altLang="en-US" sz="6000" b="1" dirty="0">
                <a:solidFill>
                  <a:srgbClr val="7030A0"/>
                </a:solidFill>
                <a:latin typeface="华文新魏" panose="02010800040101010101" pitchFamily="2" charset="-122"/>
                <a:ea typeface="华文新魏" panose="02010800040101010101" pitchFamily="2" charset="-122"/>
              </a:rPr>
              <a:t>中期汇报</a:t>
            </a:r>
            <a:endParaRPr lang="en-US" altLang="zh-CN" sz="6000" b="1" dirty="0">
              <a:solidFill>
                <a:srgbClr val="7030A0"/>
              </a:solidFill>
              <a:latin typeface="华文新魏" panose="02010800040101010101" pitchFamily="2" charset="-122"/>
              <a:ea typeface="华文新魏" panose="02010800040101010101" pitchFamily="2" charset="-122"/>
            </a:endParaRPr>
          </a:p>
          <a:p>
            <a:pPr algn="ctr"/>
            <a:endParaRPr lang="en-US" altLang="zh-CN" sz="2800" b="1" dirty="0">
              <a:solidFill>
                <a:srgbClr val="7030A0"/>
              </a:solidFill>
              <a:latin typeface="华文行楷" panose="02010800040101010101" pitchFamily="2" charset="-122"/>
              <a:ea typeface="华文行楷" panose="02010800040101010101" pitchFamily="2" charset="-122"/>
            </a:endParaRPr>
          </a:p>
          <a:p>
            <a:r>
              <a:rPr lang="zh-CN" altLang="en-US" sz="4800" b="1" dirty="0">
                <a:solidFill>
                  <a:srgbClr val="7030A0"/>
                </a:solidFill>
                <a:latin typeface="微软雅黑" panose="020B0503020204020204" pitchFamily="34" charset="-122"/>
                <a:ea typeface="微软雅黑" panose="020B0503020204020204" pitchFamily="34" charset="-122"/>
              </a:rPr>
              <a:t>基于数据驱动的移动目标预测与拦截</a:t>
            </a:r>
          </a:p>
        </p:txBody>
      </p:sp>
      <p:sp>
        <p:nvSpPr>
          <p:cNvPr id="10" name="文本框 9">
            <a:extLst>
              <a:ext uri="{FF2B5EF4-FFF2-40B4-BE49-F238E27FC236}">
                <a16:creationId xmlns:a16="http://schemas.microsoft.com/office/drawing/2014/main" id="{4DEF5257-519B-4B57-8986-7160F1E8C10A}"/>
              </a:ext>
            </a:extLst>
          </p:cNvPr>
          <p:cNvSpPr txBox="1"/>
          <p:nvPr/>
        </p:nvSpPr>
        <p:spPr>
          <a:xfrm>
            <a:off x="3363521" y="4371038"/>
            <a:ext cx="5464958" cy="961289"/>
          </a:xfrm>
          <a:prstGeom prst="rect">
            <a:avLst/>
          </a:prstGeom>
          <a:noFill/>
        </p:spPr>
        <p:txBody>
          <a:bodyPr wrap="non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答辩人：屈晨迪       时间：</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2021.4.9</a:t>
            </a:r>
          </a:p>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清华大学 自动化系 智能与网络化系统研究中心</a:t>
            </a:r>
          </a:p>
        </p:txBody>
      </p:sp>
    </p:spTree>
  </p:cSld>
  <p:clrMapOvr>
    <a:masterClrMapping/>
  </p:clrMapOvr>
  <mc:AlternateContent xmlns:mc="http://schemas.openxmlformats.org/markup-compatibility/2006" xmlns:p14="http://schemas.microsoft.com/office/powerpoint/2010/main">
    <mc:Choice Requires="p14">
      <p:transition spd="med" p14:dur="700" advTm="3920">
        <p:fade/>
      </p:transition>
    </mc:Choice>
    <mc:Fallback xmlns="">
      <p:transition spd="med" advTm="392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10</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2690160"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视频</a:t>
            </a:r>
            <a:r>
              <a:rPr lang="en-US" altLang="zh-CN" sz="4000" b="1" dirty="0">
                <a:solidFill>
                  <a:schemeClr val="bg1"/>
                </a:solidFill>
                <a:latin typeface="微软雅黑" panose="020B0503020204020204" pitchFamily="34" charset="-122"/>
                <a:ea typeface="微软雅黑" panose="020B0503020204020204" pitchFamily="34" charset="-122"/>
              </a:rPr>
              <a:t>demo</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33A81515-6DBB-4B75-81E8-322DE8672EC8}"/>
              </a:ext>
            </a:extLst>
          </p:cNvPr>
          <p:cNvSpPr txBox="1"/>
          <p:nvPr/>
        </p:nvSpPr>
        <p:spPr>
          <a:xfrm>
            <a:off x="4734087" y="6171683"/>
            <a:ext cx="272382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匀线速度、匀角速度运动</a:t>
            </a:r>
          </a:p>
        </p:txBody>
      </p:sp>
      <p:pic>
        <p:nvPicPr>
          <p:cNvPr id="5" name="Chase 3_1">
            <a:hlinkClick r:id="" action="ppaction://media"/>
            <a:extLst>
              <a:ext uri="{FF2B5EF4-FFF2-40B4-BE49-F238E27FC236}">
                <a16:creationId xmlns:a16="http://schemas.microsoft.com/office/drawing/2014/main" id="{A227930F-D1F9-40F2-BB86-79492FEE24D6}"/>
              </a:ext>
            </a:extLst>
          </p:cNvPr>
          <p:cNvPicPr>
            <a:picLocks noChangeAspect="1"/>
          </p:cNvPicPr>
          <p:nvPr>
            <a:videoFile r:link="rId1"/>
            <p:extLst>
              <p:ext uri="{DAA4B4D4-6D71-4841-9C94-3DE7FCFB9230}">
                <p14:media xmlns:p14="http://schemas.microsoft.com/office/powerpoint/2010/main" r:embed="rId2">
                  <p14:trim end="1221.6666"/>
                </p14:media>
              </p:ext>
            </p:extLst>
          </p:nvPr>
        </p:nvPicPr>
        <p:blipFill>
          <a:blip r:embed="rId6"/>
          <a:stretch>
            <a:fillRect/>
          </a:stretch>
        </p:blipFill>
        <p:spPr>
          <a:xfrm>
            <a:off x="2062757" y="1471522"/>
            <a:ext cx="8066481" cy="4537396"/>
          </a:xfrm>
          <a:prstGeom prst="rect">
            <a:avLst/>
          </a:prstGeom>
        </p:spPr>
      </p:pic>
    </p:spTree>
    <p:extLst>
      <p:ext uri="{BB962C8B-B14F-4D97-AF65-F5344CB8AC3E}">
        <p14:creationId xmlns:p14="http://schemas.microsoft.com/office/powerpoint/2010/main" val="843040543"/>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11</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5043368"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后期任务：决策</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a:solidFill>
                  <a:schemeClr val="bg1"/>
                </a:solidFill>
                <a:latin typeface="微软雅黑" panose="020B0503020204020204" pitchFamily="34" charset="-122"/>
                <a:ea typeface="微软雅黑" panose="020B0503020204020204" pitchFamily="34" charset="-122"/>
              </a:rPr>
              <a:t>规划</a:t>
            </a:r>
          </a:p>
        </p:txBody>
      </p:sp>
      <p:pic>
        <p:nvPicPr>
          <p:cNvPr id="11" name="图片 10">
            <a:extLst>
              <a:ext uri="{FF2B5EF4-FFF2-40B4-BE49-F238E27FC236}">
                <a16:creationId xmlns:a16="http://schemas.microsoft.com/office/drawing/2014/main" id="{4899A51D-822E-4C6C-8942-4EB41E9241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2749" y="3120304"/>
            <a:ext cx="5266502" cy="3161118"/>
          </a:xfrm>
          <a:prstGeom prst="rect">
            <a:avLst/>
          </a:prstGeom>
        </p:spPr>
      </p:pic>
      <p:sp>
        <p:nvSpPr>
          <p:cNvPr id="21" name="文本框 20">
            <a:extLst>
              <a:ext uri="{FF2B5EF4-FFF2-40B4-BE49-F238E27FC236}">
                <a16:creationId xmlns:a16="http://schemas.microsoft.com/office/drawing/2014/main" id="{46F4A2A6-3112-4670-86A3-A279577400A1}"/>
              </a:ext>
            </a:extLst>
          </p:cNvPr>
          <p:cNvSpPr txBox="1"/>
          <p:nvPr/>
        </p:nvSpPr>
        <p:spPr>
          <a:xfrm>
            <a:off x="2278792" y="1132010"/>
            <a:ext cx="4685898" cy="1751570"/>
          </a:xfrm>
          <a:prstGeom prst="rect">
            <a:avLst/>
          </a:prstGeom>
          <a:noFill/>
        </p:spPr>
        <p:txBody>
          <a:bodyPr wrap="none" rtlCol="0">
            <a:spAutoFit/>
          </a:bodyPr>
          <a:lstStyle/>
          <a:p>
            <a:pPr marL="342900" indent="-342900">
              <a:lnSpc>
                <a:spcPct val="150000"/>
              </a:lnSpc>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待解决的问题：</a:t>
            </a: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需要人工调参</a:t>
            </a:r>
            <a:r>
              <a:rPr lang="zh-CN" altLang="en-US" dirty="0">
                <a:solidFill>
                  <a:srgbClr val="7030A0"/>
                </a:solidFill>
                <a:latin typeface="微软雅黑" panose="020B0503020204020204" pitchFamily="34" charset="-122"/>
                <a:ea typeface="微软雅黑" panose="020B0503020204020204" pitchFamily="34" charset="-122"/>
              </a:rPr>
              <a:t>选取拦截点</a:t>
            </a:r>
            <a:endParaRPr lang="en-US" altLang="zh-CN" dirty="0">
              <a:solidFill>
                <a:srgbClr val="7030A0"/>
              </a:solidFill>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实际车辆有最小</a:t>
            </a:r>
            <a:r>
              <a:rPr lang="zh-CN" altLang="en-US" dirty="0">
                <a:solidFill>
                  <a:srgbClr val="7030A0"/>
                </a:solidFill>
                <a:latin typeface="微软雅黑" panose="020B0503020204020204" pitchFamily="34" charset="-122"/>
                <a:ea typeface="微软雅黑" panose="020B0503020204020204" pitchFamily="34" charset="-122"/>
              </a:rPr>
              <a:t>转弯半径</a:t>
            </a:r>
            <a:r>
              <a:rPr lang="zh-CN" altLang="en-US" dirty="0">
                <a:latin typeface="微软雅黑" panose="020B0503020204020204" pitchFamily="34" charset="-122"/>
                <a:ea typeface="微软雅黑" panose="020B0503020204020204" pitchFamily="34" charset="-122"/>
              </a:rPr>
              <a:t>，不能原地转弯</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dirty="0">
                <a:latin typeface="微软雅黑" panose="020B0503020204020204" pitchFamily="34" charset="-122"/>
                <a:ea typeface="微软雅黑" panose="020B0503020204020204" pitchFamily="34" charset="-122"/>
              </a:rPr>
              <a:t>现实环境可能存在</a:t>
            </a:r>
            <a:r>
              <a:rPr lang="zh-CN" altLang="en-US" dirty="0">
                <a:solidFill>
                  <a:srgbClr val="7030A0"/>
                </a:solidFill>
                <a:latin typeface="微软雅黑" panose="020B0503020204020204" pitchFamily="34" charset="-122"/>
                <a:ea typeface="微软雅黑" panose="020B0503020204020204" pitchFamily="34" charset="-122"/>
              </a:rPr>
              <a:t>障碍物</a:t>
            </a:r>
          </a:p>
        </p:txBody>
      </p:sp>
      <p:sp>
        <p:nvSpPr>
          <p:cNvPr id="12" name="文本框 11">
            <a:extLst>
              <a:ext uri="{FF2B5EF4-FFF2-40B4-BE49-F238E27FC236}">
                <a16:creationId xmlns:a16="http://schemas.microsoft.com/office/drawing/2014/main" id="{EC832D3D-5FCD-475F-B28A-75DF23F31FE6}"/>
              </a:ext>
            </a:extLst>
          </p:cNvPr>
          <p:cNvSpPr txBox="1"/>
          <p:nvPr/>
        </p:nvSpPr>
        <p:spPr>
          <a:xfrm>
            <a:off x="5052751" y="6315794"/>
            <a:ext cx="208649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存在障碍物的情况</a:t>
            </a:r>
          </a:p>
        </p:txBody>
      </p:sp>
      <p:cxnSp>
        <p:nvCxnSpPr>
          <p:cNvPr id="5" name="直接箭头连接符 4">
            <a:extLst>
              <a:ext uri="{FF2B5EF4-FFF2-40B4-BE49-F238E27FC236}">
                <a16:creationId xmlns:a16="http://schemas.microsoft.com/office/drawing/2014/main" id="{C0F4FECA-69A8-4B62-9026-9EEBDC340675}"/>
              </a:ext>
            </a:extLst>
          </p:cNvPr>
          <p:cNvCxnSpPr>
            <a:cxnSpLocks/>
          </p:cNvCxnSpPr>
          <p:nvPr/>
        </p:nvCxnSpPr>
        <p:spPr>
          <a:xfrm flipV="1">
            <a:off x="6089300" y="1809344"/>
            <a:ext cx="1517301" cy="100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 name="直接箭头连接符 6">
            <a:extLst>
              <a:ext uri="{FF2B5EF4-FFF2-40B4-BE49-F238E27FC236}">
                <a16:creationId xmlns:a16="http://schemas.microsoft.com/office/drawing/2014/main" id="{F1456021-3EA4-4843-A191-E3F6A7A80A44}"/>
              </a:ext>
            </a:extLst>
          </p:cNvPr>
          <p:cNvCxnSpPr>
            <a:cxnSpLocks/>
          </p:cNvCxnSpPr>
          <p:nvPr/>
        </p:nvCxnSpPr>
        <p:spPr>
          <a:xfrm>
            <a:off x="6964690" y="2230734"/>
            <a:ext cx="641911" cy="1609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直接箭头连接符 8">
            <a:extLst>
              <a:ext uri="{FF2B5EF4-FFF2-40B4-BE49-F238E27FC236}">
                <a16:creationId xmlns:a16="http://schemas.microsoft.com/office/drawing/2014/main" id="{989CA717-37A1-43B3-88CE-F9CAB81A1572}"/>
              </a:ext>
            </a:extLst>
          </p:cNvPr>
          <p:cNvCxnSpPr>
            <a:cxnSpLocks/>
          </p:cNvCxnSpPr>
          <p:nvPr/>
        </p:nvCxnSpPr>
        <p:spPr>
          <a:xfrm flipV="1">
            <a:off x="6964690" y="2533253"/>
            <a:ext cx="641911" cy="2580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文本框 21">
            <a:extLst>
              <a:ext uri="{FF2B5EF4-FFF2-40B4-BE49-F238E27FC236}">
                <a16:creationId xmlns:a16="http://schemas.microsoft.com/office/drawing/2014/main" id="{96CA384E-898E-4CBC-AAFC-A467B934C16E}"/>
              </a:ext>
            </a:extLst>
          </p:cNvPr>
          <p:cNvSpPr txBox="1"/>
          <p:nvPr/>
        </p:nvSpPr>
        <p:spPr>
          <a:xfrm>
            <a:off x="7914865" y="1624678"/>
            <a:ext cx="133882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拦截点决策</a:t>
            </a:r>
          </a:p>
        </p:txBody>
      </p:sp>
      <p:sp>
        <p:nvSpPr>
          <p:cNvPr id="23" name="文本框 22">
            <a:extLst>
              <a:ext uri="{FF2B5EF4-FFF2-40B4-BE49-F238E27FC236}">
                <a16:creationId xmlns:a16="http://schemas.microsoft.com/office/drawing/2014/main" id="{D99B99DE-2BBD-4B17-915B-999175422068}"/>
              </a:ext>
            </a:extLst>
          </p:cNvPr>
          <p:cNvSpPr txBox="1"/>
          <p:nvPr/>
        </p:nvSpPr>
        <p:spPr>
          <a:xfrm>
            <a:off x="7914865" y="2230734"/>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路径规划问题</a:t>
            </a:r>
          </a:p>
        </p:txBody>
      </p:sp>
    </p:spTree>
    <p:extLst>
      <p:ext uri="{BB962C8B-B14F-4D97-AF65-F5344CB8AC3E}">
        <p14:creationId xmlns:p14="http://schemas.microsoft.com/office/powerpoint/2010/main" val="3057617531"/>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12</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3775393"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后期任务：决策</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0881B88-1213-44BE-96A2-8C893BC8DCD5}"/>
                  </a:ext>
                </a:extLst>
              </p:cNvPr>
              <p:cNvSpPr txBox="1"/>
              <p:nvPr/>
            </p:nvSpPr>
            <p:spPr>
              <a:xfrm>
                <a:off x="1217364" y="2517192"/>
                <a:ext cx="5428381" cy="216706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拦截点选取：</a:t>
                </a:r>
                <a:endParaRPr lang="en-US" altLang="zh-CN" b="1"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在预测路径上选取一系列离散点</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 </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𝑦</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 </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𝑡</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用</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等搜索算法，找到从起始点</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𝑡</m:t>
                    </m:r>
                    <m:r>
                      <a:rPr lang="en-US" altLang="zh-CN" b="0" i="1" smtClean="0">
                        <a:latin typeface="Cambria Math" panose="02040503050406030204" pitchFamily="18" charset="0"/>
                        <a:ea typeface="微软雅黑" panose="020B0503020204020204" pitchFamily="34" charset="-122"/>
                      </a:rPr>
                      <m:t>=0)</m:t>
                    </m:r>
                  </m:oMath>
                </a14:m>
                <a:r>
                  <a:rPr lang="zh-CN" altLang="en-US" dirty="0">
                    <a:latin typeface="微软雅黑" panose="020B0503020204020204" pitchFamily="34" charset="-122"/>
                    <a:ea typeface="微软雅黑" panose="020B0503020204020204" pitchFamily="34" charset="-122"/>
                  </a:rPr>
                  <a:t>至各个离散点的路径</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𝑃</m:t>
                        </m:r>
                      </m:e>
                      <m:sub>
                        <m:r>
                          <a:rPr lang="en-US" altLang="zh-CN" b="0" i="1" smtClean="0">
                            <a:latin typeface="Cambria Math" panose="02040503050406030204" pitchFamily="18" charset="0"/>
                            <a:ea typeface="微软雅黑" panose="020B0503020204020204" pitchFamily="34" charset="-122"/>
                          </a:rPr>
                          <m:t>𝑖</m:t>
                        </m:r>
                      </m:sub>
                    </m:sSub>
                  </m:oMath>
                </a14:m>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计算目标函数，寻求</a:t>
                </a:r>
                <a:r>
                  <a:rPr lang="zh-CN" altLang="en-US" dirty="0">
                    <a:solidFill>
                      <a:srgbClr val="7030A0"/>
                    </a:solidFill>
                    <a:latin typeface="微软雅黑" panose="020B0503020204020204" pitchFamily="34" charset="-122"/>
                    <a:ea typeface="微软雅黑" panose="020B0503020204020204" pitchFamily="34" charset="-122"/>
                  </a:rPr>
                  <a:t>耗能少、时间优</a:t>
                </a:r>
                <a:r>
                  <a:rPr lang="zh-CN" altLang="en-US" dirty="0">
                    <a:latin typeface="微软雅黑" panose="020B0503020204020204" pitchFamily="34" charset="-122"/>
                    <a:ea typeface="微软雅黑" panose="020B0503020204020204" pitchFamily="34" charset="-122"/>
                  </a:rPr>
                  <a:t>的拦截点</a:t>
                </a:r>
                <a:endParaRPr lang="en-US" altLang="zh-CN" dirty="0">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40881B88-1213-44BE-96A2-8C893BC8DCD5}"/>
                  </a:ext>
                </a:extLst>
              </p:cNvPr>
              <p:cNvSpPr txBox="1">
                <a:spLocks noRot="1" noChangeAspect="1" noMove="1" noResize="1" noEditPoints="1" noAdjustHandles="1" noChangeArrowheads="1" noChangeShapeType="1" noTextEdit="1"/>
              </p:cNvSpPr>
              <p:nvPr/>
            </p:nvSpPr>
            <p:spPr>
              <a:xfrm>
                <a:off x="1217364" y="2517192"/>
                <a:ext cx="5428381" cy="2167068"/>
              </a:xfrm>
              <a:prstGeom prst="rect">
                <a:avLst/>
              </a:prstGeom>
              <a:blipFill>
                <a:blip r:embed="rId4"/>
                <a:stretch>
                  <a:fillRect l="-787" r="-225" b="-169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92D3A082-6751-4F12-A496-538078E7AAFD}"/>
              </a:ext>
            </a:extLst>
          </p:cNvPr>
          <p:cNvPicPr>
            <a:picLocks noChangeAspect="1"/>
          </p:cNvPicPr>
          <p:nvPr/>
        </p:nvPicPr>
        <p:blipFill rotWithShape="1">
          <a:blip r:embed="rId5">
            <a:extLst>
              <a:ext uri="{28A0092B-C50C-407E-A947-70E740481C1C}">
                <a14:useLocalDpi xmlns:a14="http://schemas.microsoft.com/office/drawing/2010/main" val="0"/>
              </a:ext>
            </a:extLst>
          </a:blip>
          <a:srcRect l="6846" t="18450" r="39313" b="11184"/>
          <a:stretch/>
        </p:blipFill>
        <p:spPr>
          <a:xfrm>
            <a:off x="6826758" y="1699630"/>
            <a:ext cx="4667580" cy="4057484"/>
          </a:xfrm>
          <a:prstGeom prst="rect">
            <a:avLst/>
          </a:prstGeom>
        </p:spPr>
      </p:pic>
      <p:sp>
        <p:nvSpPr>
          <p:cNvPr id="7" name="文本框 6">
            <a:extLst>
              <a:ext uri="{FF2B5EF4-FFF2-40B4-BE49-F238E27FC236}">
                <a16:creationId xmlns:a16="http://schemas.microsoft.com/office/drawing/2014/main" id="{C024F0F9-18B8-4CD4-856A-04DE14D0F962}"/>
              </a:ext>
            </a:extLst>
          </p:cNvPr>
          <p:cNvSpPr txBox="1"/>
          <p:nvPr/>
        </p:nvSpPr>
        <p:spPr>
          <a:xfrm>
            <a:off x="9426289" y="5158371"/>
            <a:ext cx="299553" cy="369332"/>
          </a:xfrm>
          <a:prstGeom prst="rect">
            <a:avLst/>
          </a:prstGeom>
          <a:noFill/>
        </p:spPr>
        <p:txBody>
          <a:bodyPr wrap="square" rtlCol="0">
            <a:spAutoFit/>
          </a:bodyPr>
          <a:lstStyle/>
          <a:p>
            <a:r>
              <a:rPr lang="en-US" altLang="zh-CN" b="1" dirty="0">
                <a:solidFill>
                  <a:srgbClr val="FFC000"/>
                </a:solidFill>
              </a:rPr>
              <a:t>1</a:t>
            </a:r>
            <a:endParaRPr lang="zh-CN" altLang="en-US" b="1" dirty="0">
              <a:solidFill>
                <a:srgbClr val="FFC000"/>
              </a:solidFill>
            </a:endParaRPr>
          </a:p>
        </p:txBody>
      </p:sp>
      <p:sp>
        <p:nvSpPr>
          <p:cNvPr id="14" name="文本框 13">
            <a:extLst>
              <a:ext uri="{FF2B5EF4-FFF2-40B4-BE49-F238E27FC236}">
                <a16:creationId xmlns:a16="http://schemas.microsoft.com/office/drawing/2014/main" id="{F59C5D50-DAF9-4561-B8C5-C0D85E99F194}"/>
              </a:ext>
            </a:extLst>
          </p:cNvPr>
          <p:cNvSpPr txBox="1"/>
          <p:nvPr/>
        </p:nvSpPr>
        <p:spPr>
          <a:xfrm>
            <a:off x="10040912" y="4959083"/>
            <a:ext cx="299553" cy="369332"/>
          </a:xfrm>
          <a:prstGeom prst="rect">
            <a:avLst/>
          </a:prstGeom>
          <a:noFill/>
        </p:spPr>
        <p:txBody>
          <a:bodyPr wrap="square" rtlCol="0">
            <a:spAutoFit/>
          </a:bodyPr>
          <a:lstStyle/>
          <a:p>
            <a:r>
              <a:rPr lang="en-US" altLang="zh-CN" b="1" dirty="0">
                <a:solidFill>
                  <a:srgbClr val="FFC000"/>
                </a:solidFill>
              </a:rPr>
              <a:t>2</a:t>
            </a:r>
            <a:endParaRPr lang="zh-CN" altLang="en-US" b="1" dirty="0">
              <a:solidFill>
                <a:srgbClr val="FFC000"/>
              </a:solidFill>
            </a:endParaRPr>
          </a:p>
        </p:txBody>
      </p:sp>
      <p:sp>
        <p:nvSpPr>
          <p:cNvPr id="15" name="文本框 14">
            <a:extLst>
              <a:ext uri="{FF2B5EF4-FFF2-40B4-BE49-F238E27FC236}">
                <a16:creationId xmlns:a16="http://schemas.microsoft.com/office/drawing/2014/main" id="{E39792F8-0375-4F5B-A627-A1859A626D5A}"/>
              </a:ext>
            </a:extLst>
          </p:cNvPr>
          <p:cNvSpPr txBox="1"/>
          <p:nvPr/>
        </p:nvSpPr>
        <p:spPr>
          <a:xfrm>
            <a:off x="10543699" y="4439400"/>
            <a:ext cx="299553" cy="369332"/>
          </a:xfrm>
          <a:prstGeom prst="rect">
            <a:avLst/>
          </a:prstGeom>
          <a:noFill/>
        </p:spPr>
        <p:txBody>
          <a:bodyPr wrap="square" rtlCol="0">
            <a:spAutoFit/>
          </a:bodyPr>
          <a:lstStyle/>
          <a:p>
            <a:r>
              <a:rPr lang="en-US" altLang="zh-CN" b="1" dirty="0">
                <a:solidFill>
                  <a:srgbClr val="FFC000"/>
                </a:solidFill>
              </a:rPr>
              <a:t>3</a:t>
            </a:r>
            <a:endParaRPr lang="zh-CN" altLang="en-US" b="1" dirty="0">
              <a:solidFill>
                <a:srgbClr val="FFC000"/>
              </a:solidFill>
            </a:endParaRPr>
          </a:p>
        </p:txBody>
      </p:sp>
      <p:sp>
        <p:nvSpPr>
          <p:cNvPr id="21" name="文本框 20">
            <a:extLst>
              <a:ext uri="{FF2B5EF4-FFF2-40B4-BE49-F238E27FC236}">
                <a16:creationId xmlns:a16="http://schemas.microsoft.com/office/drawing/2014/main" id="{808DA64A-468B-48BE-8A1E-A5B586C918D1}"/>
              </a:ext>
            </a:extLst>
          </p:cNvPr>
          <p:cNvSpPr txBox="1"/>
          <p:nvPr/>
        </p:nvSpPr>
        <p:spPr>
          <a:xfrm>
            <a:off x="10874926" y="3647548"/>
            <a:ext cx="299553" cy="369332"/>
          </a:xfrm>
          <a:prstGeom prst="rect">
            <a:avLst/>
          </a:prstGeom>
          <a:noFill/>
        </p:spPr>
        <p:txBody>
          <a:bodyPr wrap="square" rtlCol="0">
            <a:spAutoFit/>
          </a:bodyPr>
          <a:lstStyle/>
          <a:p>
            <a:r>
              <a:rPr lang="en-US" altLang="zh-CN" b="1" dirty="0">
                <a:solidFill>
                  <a:srgbClr val="FFC000"/>
                </a:solidFill>
              </a:rPr>
              <a:t>4</a:t>
            </a:r>
            <a:endParaRPr lang="zh-CN" altLang="en-US" b="1" dirty="0">
              <a:solidFill>
                <a:srgbClr val="FFC000"/>
              </a:solidFill>
            </a:endParaRPr>
          </a:p>
        </p:txBody>
      </p:sp>
      <p:sp>
        <p:nvSpPr>
          <p:cNvPr id="22" name="文本框 21">
            <a:extLst>
              <a:ext uri="{FF2B5EF4-FFF2-40B4-BE49-F238E27FC236}">
                <a16:creationId xmlns:a16="http://schemas.microsoft.com/office/drawing/2014/main" id="{1F802656-7A1B-427C-B266-22DB8B1542E5}"/>
              </a:ext>
            </a:extLst>
          </p:cNvPr>
          <p:cNvSpPr txBox="1"/>
          <p:nvPr/>
        </p:nvSpPr>
        <p:spPr>
          <a:xfrm>
            <a:off x="10821432" y="2841120"/>
            <a:ext cx="299553" cy="369332"/>
          </a:xfrm>
          <a:prstGeom prst="rect">
            <a:avLst/>
          </a:prstGeom>
          <a:noFill/>
        </p:spPr>
        <p:txBody>
          <a:bodyPr wrap="square" rtlCol="0">
            <a:spAutoFit/>
          </a:bodyPr>
          <a:lstStyle/>
          <a:p>
            <a:r>
              <a:rPr lang="en-US" altLang="zh-CN" b="1" dirty="0">
                <a:solidFill>
                  <a:srgbClr val="FFC000"/>
                </a:solidFill>
              </a:rPr>
              <a:t>5</a:t>
            </a:r>
            <a:endParaRPr lang="zh-CN" altLang="en-US" b="1" dirty="0">
              <a:solidFill>
                <a:srgbClr val="FFC000"/>
              </a:solidFill>
            </a:endParaRPr>
          </a:p>
        </p:txBody>
      </p:sp>
      <p:sp>
        <p:nvSpPr>
          <p:cNvPr id="8" name="文本框 7">
            <a:extLst>
              <a:ext uri="{FF2B5EF4-FFF2-40B4-BE49-F238E27FC236}">
                <a16:creationId xmlns:a16="http://schemas.microsoft.com/office/drawing/2014/main" id="{6A07C078-581E-4277-AC77-72225C6C8152}"/>
              </a:ext>
            </a:extLst>
          </p:cNvPr>
          <p:cNvSpPr txBox="1"/>
          <p:nvPr/>
        </p:nvSpPr>
        <p:spPr>
          <a:xfrm>
            <a:off x="7031940" y="3163860"/>
            <a:ext cx="618749" cy="646331"/>
          </a:xfrm>
          <a:prstGeom prst="rect">
            <a:avLst/>
          </a:prstGeom>
          <a:noFill/>
        </p:spPr>
        <p:txBody>
          <a:bodyPr wrap="squar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目标</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C826CD8-1329-413A-84A6-3F360599BDA6}"/>
                  </a:ext>
                </a:extLst>
              </p:cNvPr>
              <p:cNvSpPr txBox="1"/>
              <p:nvPr/>
            </p:nvSpPr>
            <p:spPr>
              <a:xfrm>
                <a:off x="2183094" y="4863592"/>
                <a:ext cx="3098862" cy="516488"/>
              </a:xfrm>
              <a:prstGeom prst="rect">
                <a:avLst/>
              </a:prstGeom>
              <a:noFill/>
            </p:spPr>
            <p:txBody>
              <a:bodyPr wrap="none" rtlCol="0">
                <a:spAutoFit/>
              </a:bodyPr>
              <a:lstStyle/>
              <a:p>
                <a:r>
                  <a:rPr lang="zh-CN" altLang="en-US" b="0" dirty="0">
                    <a:solidFill>
                      <a:srgbClr val="7030A0"/>
                    </a:solidFill>
                    <a:latin typeface="微软雅黑" panose="020B0503020204020204" pitchFamily="34" charset="-122"/>
                    <a:ea typeface="微软雅黑" panose="020B0503020204020204" pitchFamily="34" charset="-122"/>
                  </a:rPr>
                  <a:t>优化目标</a:t>
                </a:r>
                <a14:m>
                  <m:oMath xmlns:m="http://schemas.openxmlformats.org/officeDocument/2006/math">
                    <m:r>
                      <a:rPr lang="zh-CN" altLang="en-US" sz="2000" i="1" smtClean="0">
                        <a:solidFill>
                          <a:srgbClr val="7030A0"/>
                        </a:solidFill>
                        <a:latin typeface="Cambria Math" panose="02040503050406030204" pitchFamily="18" charset="0"/>
                      </a:rPr>
                      <m:t>：</m:t>
                    </m:r>
                    <m:func>
                      <m:funcPr>
                        <m:ctrlPr>
                          <a:rPr lang="en-US" altLang="zh-CN" sz="2000" b="0" i="1" smtClean="0">
                            <a:latin typeface="Cambria Math" panose="02040503050406030204" pitchFamily="18" charset="0"/>
                          </a:rPr>
                        </m:ctrlPr>
                      </m:funcPr>
                      <m:fName>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min</m:t>
                                </m:r>
                              </m:e>
                              <m:lim>
                                <m:r>
                                  <a:rPr lang="en-US" altLang="zh-CN" sz="2000" b="0" i="1" smtClean="0">
                                    <a:latin typeface="Cambria Math" panose="02040503050406030204" pitchFamily="18" charset="0"/>
                                  </a:rPr>
                                  <m:t>𝐷</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𝑇</m:t>
                                </m:r>
                              </m:lim>
                            </m:limLow>
                          </m:fName>
                          <m:e>
                            <m:r>
                              <a:rPr lang="en-US" altLang="zh-CN" sz="2000" b="1" i="1">
                                <a:latin typeface="Cambria Math" panose="02040503050406030204" pitchFamily="18" charset="0"/>
                              </a:rPr>
                              <m:t>𝑱</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𝑫</m:t>
                                </m:r>
                              </m:e>
                            </m:d>
                            <m:r>
                              <a:rPr lang="en-US" altLang="zh-CN" sz="2000" i="1">
                                <a:latin typeface="Cambria Math" panose="02040503050406030204" pitchFamily="18" charset="0"/>
                              </a:rPr>
                              <m:t>+</m:t>
                            </m:r>
                            <m:r>
                              <a:rPr lang="zh-CN" altLang="en-US" sz="2000" i="1">
                                <a:latin typeface="Cambria Math" panose="02040503050406030204" pitchFamily="18" charset="0"/>
                              </a:rPr>
                              <m:t>𝜌</m:t>
                            </m:r>
                            <m:r>
                              <a:rPr lang="en-US" altLang="zh-CN" sz="2000" b="1" i="1">
                                <a:latin typeface="Cambria Math" panose="02040503050406030204" pitchFamily="18" charset="0"/>
                              </a:rPr>
                              <m:t>𝑻</m:t>
                            </m:r>
                          </m:e>
                        </m:func>
                      </m:fName>
                      <m:e>
                        <m:r>
                          <a:rPr lang="en-US" altLang="zh-CN" sz="2000" b="0" i="1" smtClean="0">
                            <a:latin typeface="Cambria Math" panose="02040503050406030204" pitchFamily="18" charset="0"/>
                          </a:rPr>
                          <m:t> </m:t>
                        </m:r>
                      </m:e>
                    </m:func>
                  </m:oMath>
                </a14:m>
                <a:endParaRPr lang="zh-CN" altLang="en-US" sz="2200" dirty="0"/>
              </a:p>
            </p:txBody>
          </p:sp>
        </mc:Choice>
        <mc:Fallback xmlns="">
          <p:sp>
            <p:nvSpPr>
              <p:cNvPr id="9" name="文本框 8">
                <a:extLst>
                  <a:ext uri="{FF2B5EF4-FFF2-40B4-BE49-F238E27FC236}">
                    <a16:creationId xmlns:a16="http://schemas.microsoft.com/office/drawing/2014/main" id="{5C826CD8-1329-413A-84A6-3F360599BDA6}"/>
                  </a:ext>
                </a:extLst>
              </p:cNvPr>
              <p:cNvSpPr txBox="1">
                <a:spLocks noRot="1" noChangeAspect="1" noMove="1" noResize="1" noEditPoints="1" noAdjustHandles="1" noChangeArrowheads="1" noChangeShapeType="1" noTextEdit="1"/>
              </p:cNvSpPr>
              <p:nvPr/>
            </p:nvSpPr>
            <p:spPr>
              <a:xfrm>
                <a:off x="2183094" y="4863592"/>
                <a:ext cx="3098862" cy="516488"/>
              </a:xfrm>
              <a:prstGeom prst="rect">
                <a:avLst/>
              </a:prstGeom>
              <a:blipFill>
                <a:blip r:embed="rId6"/>
                <a:stretch>
                  <a:fillRect l="-1575" t="-23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47EA3FA-9E98-470E-A443-F162BC9F7643}"/>
                  </a:ext>
                </a:extLst>
              </p:cNvPr>
              <p:cNvSpPr txBox="1"/>
              <p:nvPr/>
            </p:nvSpPr>
            <p:spPr>
              <a:xfrm>
                <a:off x="1922586" y="5404879"/>
                <a:ext cx="4160572" cy="892104"/>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其中</a:t>
                </a:r>
                <a14:m>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𝐾</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𝐾</m:t>
                        </m:r>
                        <m:r>
                          <a:rPr lang="en-US" altLang="zh-CN" b="0" i="1" smtClean="0">
                            <a:latin typeface="Cambria Math" panose="02040503050406030204" pitchFamily="18" charset="0"/>
                            <a:ea typeface="Cambria Math" panose="02040503050406030204" pitchFamily="18" charset="0"/>
                          </a:rPr>
                          <m:t>+1)</m:t>
                        </m:r>
                      </m:sup>
                    </m:sSup>
                  </m:oMath>
                </a14:m>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14:m>
                  <m:oMath xmlns:m="http://schemas.openxmlformats.org/officeDocument/2006/math">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表示规划路径上的能量消耗</a:t>
                </a:r>
                <a:endParaRPr lang="en-US" altLang="zh-CN" dirty="0">
                  <a:latin typeface="微软雅黑" panose="020B0503020204020204" pitchFamily="34" charset="-122"/>
                  <a:ea typeface="微软雅黑" panose="020B0503020204020204" pitchFamily="34" charset="-122"/>
                </a:endParaRPr>
              </a:p>
            </p:txBody>
          </p:sp>
        </mc:Choice>
        <mc:Fallback xmlns="">
          <p:sp>
            <p:nvSpPr>
              <p:cNvPr id="4" name="文本框 3">
                <a:extLst>
                  <a:ext uri="{FF2B5EF4-FFF2-40B4-BE49-F238E27FC236}">
                    <a16:creationId xmlns:a16="http://schemas.microsoft.com/office/drawing/2014/main" id="{C47EA3FA-9E98-470E-A443-F162BC9F7643}"/>
                  </a:ext>
                </a:extLst>
              </p:cNvPr>
              <p:cNvSpPr txBox="1">
                <a:spLocks noRot="1" noChangeAspect="1" noMove="1" noResize="1" noEditPoints="1" noAdjustHandles="1" noChangeArrowheads="1" noChangeShapeType="1" noTextEdit="1"/>
              </p:cNvSpPr>
              <p:nvPr/>
            </p:nvSpPr>
            <p:spPr>
              <a:xfrm>
                <a:off x="1922586" y="5404879"/>
                <a:ext cx="4160572" cy="892104"/>
              </a:xfrm>
              <a:prstGeom prst="rect">
                <a:avLst/>
              </a:prstGeom>
              <a:blipFill>
                <a:blip r:embed="rId7"/>
                <a:stretch>
                  <a:fillRect l="-1171" b="-10274"/>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91F20241-BB39-42B8-AE16-E30E79D7503C}"/>
              </a:ext>
            </a:extLst>
          </p:cNvPr>
          <p:cNvSpPr txBox="1"/>
          <p:nvPr/>
        </p:nvSpPr>
        <p:spPr>
          <a:xfrm>
            <a:off x="7589364" y="5927651"/>
            <a:ext cx="3647152"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（预测路径上有多个拦截点可选）</a:t>
            </a:r>
          </a:p>
        </p:txBody>
      </p:sp>
      <p:sp>
        <p:nvSpPr>
          <p:cNvPr id="11" name="文本框 10">
            <a:extLst>
              <a:ext uri="{FF2B5EF4-FFF2-40B4-BE49-F238E27FC236}">
                <a16:creationId xmlns:a16="http://schemas.microsoft.com/office/drawing/2014/main" id="{B106A2AE-5C93-4AD5-8BE2-63A6B3B4A874}"/>
              </a:ext>
            </a:extLst>
          </p:cNvPr>
          <p:cNvSpPr txBox="1"/>
          <p:nvPr/>
        </p:nvSpPr>
        <p:spPr>
          <a:xfrm>
            <a:off x="1217364" y="1508424"/>
            <a:ext cx="5428381" cy="87440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层级式优化：</a:t>
            </a:r>
            <a:r>
              <a:rPr lang="zh-CN" altLang="en-US" dirty="0">
                <a:latin typeface="微软雅黑" panose="020B0503020204020204" pitchFamily="34" charset="-122"/>
                <a:ea typeface="微软雅黑" panose="020B0503020204020204" pitchFamily="34" charset="-122"/>
              </a:rPr>
              <a:t>找到最优拦截点后，针对该点做最优路径规划和速度控制</a:t>
            </a:r>
          </a:p>
        </p:txBody>
      </p:sp>
    </p:spTree>
    <p:extLst>
      <p:ext uri="{BB962C8B-B14F-4D97-AF65-F5344CB8AC3E}">
        <p14:creationId xmlns:p14="http://schemas.microsoft.com/office/powerpoint/2010/main" val="3663177733"/>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13</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3775393"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后期任务：规划</a:t>
            </a:r>
          </a:p>
        </p:txBody>
      </p:sp>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BE42B1CA-0641-4401-A923-A62E1374B446}"/>
                  </a:ext>
                </a:extLst>
              </p:cNvPr>
              <p:cNvSpPr txBox="1"/>
              <p:nvPr/>
            </p:nvSpPr>
            <p:spPr>
              <a:xfrm>
                <a:off x="948437" y="1558450"/>
                <a:ext cx="6729834" cy="216706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无障碍物</a:t>
                </a:r>
                <a:r>
                  <a:rPr lang="en-US" altLang="zh-CN"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Dubin</a:t>
                </a:r>
                <a14:m>
                  <m:oMath xmlns:m="http://schemas.openxmlformats.org/officeDocument/2006/math">
                    <m:r>
                      <a:rPr lang="en-US" altLang="zh-CN" b="1" i="1" dirty="0" smtClean="0">
                        <a:latin typeface="Cambria Math" panose="02040503050406030204" pitchFamily="18" charset="0"/>
                        <a:ea typeface="微软雅黑" panose="020B0503020204020204" pitchFamily="34" charset="-122"/>
                      </a:rPr>
                      <m:t>’</m:t>
                    </m:r>
                  </m:oMath>
                </a14:m>
                <a:r>
                  <a:rPr lang="en-US" altLang="zh-CN" b="1" dirty="0" err="1">
                    <a:latin typeface="微软雅黑" panose="020B0503020204020204" pitchFamily="34" charset="-122"/>
                    <a:ea typeface="微软雅黑" panose="020B0503020204020204" pitchFamily="34" charset="-122"/>
                  </a:rPr>
                  <a:t>s</a:t>
                </a:r>
                <a:r>
                  <a:rPr lang="en-US" altLang="zh-CN" b="1" dirty="0">
                    <a:latin typeface="微软雅黑" panose="020B0503020204020204" pitchFamily="34" charset="-122"/>
                    <a:ea typeface="微软雅黑" panose="020B0503020204020204" pitchFamily="34" charset="-122"/>
                  </a:rPr>
                  <a:t> Curves</a:t>
                </a:r>
              </a:p>
              <a:p>
                <a:pPr marL="285750" indent="-285750">
                  <a:lnSpc>
                    <a:spcPct val="150000"/>
                  </a:lnSpc>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Dubins</a:t>
                </a:r>
                <a:r>
                  <a:rPr lang="zh-CN" altLang="en-US" dirty="0">
                    <a:latin typeface="微软雅黑" panose="020B0503020204020204" pitchFamily="34" charset="-122"/>
                    <a:ea typeface="微软雅黑" panose="020B0503020204020204" pitchFamily="34" charset="-122"/>
                  </a:rPr>
                  <a:t>曲线是在规定了曲率约束和始末端位置、速度切线的条件下，连接两点的</a:t>
                </a:r>
                <a:r>
                  <a:rPr lang="zh-CN" altLang="en-US" dirty="0">
                    <a:solidFill>
                      <a:srgbClr val="7030A0"/>
                    </a:solidFill>
                    <a:latin typeface="微软雅黑" panose="020B0503020204020204" pitchFamily="34" charset="-122"/>
                    <a:ea typeface="微软雅黑" panose="020B0503020204020204" pitchFamily="34" charset="-122"/>
                  </a:rPr>
                  <a:t>最短路径</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规划目的是找到一条从起始点到目标点的</a:t>
                </a:r>
                <a:r>
                  <a:rPr lang="en-US" altLang="zh-CN" dirty="0" err="1">
                    <a:latin typeface="微软雅黑" panose="020B0503020204020204" pitchFamily="34" charset="-122"/>
                    <a:ea typeface="微软雅黑" panose="020B0503020204020204" pitchFamily="34" charset="-122"/>
                  </a:rPr>
                  <a:t>dubins</a:t>
                </a:r>
                <a:r>
                  <a:rPr lang="en-US" altLang="zh-CN" dirty="0">
                    <a:latin typeface="微软雅黑" panose="020B0503020204020204" pitchFamily="34" charset="-122"/>
                    <a:ea typeface="微软雅黑" panose="020B0503020204020204" pitchFamily="34" charset="-122"/>
                  </a:rPr>
                  <a:t> curve</a:t>
                </a:r>
                <a:r>
                  <a:rPr lang="zh-CN" altLang="en-US" dirty="0">
                    <a:latin typeface="微软雅黑" panose="020B0503020204020204" pitchFamily="34" charset="-122"/>
                    <a:ea typeface="微软雅黑" panose="020B0503020204020204" pitchFamily="34" charset="-122"/>
                  </a:rPr>
                  <a:t>，满足小车转弯半径、前进方向、始末位置和速度方向</a:t>
                </a:r>
                <a:endParaRPr lang="en-US" altLang="zh-CN" dirty="0">
                  <a:latin typeface="微软雅黑" panose="020B0503020204020204" pitchFamily="34" charset="-122"/>
                  <a:ea typeface="微软雅黑" panose="020B0503020204020204" pitchFamily="34" charset="-122"/>
                </a:endParaRPr>
              </a:p>
            </p:txBody>
          </p:sp>
        </mc:Choice>
        <mc:Fallback>
          <p:sp>
            <p:nvSpPr>
              <p:cNvPr id="10" name="文本框 9">
                <a:extLst>
                  <a:ext uri="{FF2B5EF4-FFF2-40B4-BE49-F238E27FC236}">
                    <a16:creationId xmlns:a16="http://schemas.microsoft.com/office/drawing/2014/main" id="{BE42B1CA-0641-4401-A923-A62E1374B446}"/>
                  </a:ext>
                </a:extLst>
              </p:cNvPr>
              <p:cNvSpPr txBox="1">
                <a:spLocks noRot="1" noChangeAspect="1" noMove="1" noResize="1" noEditPoints="1" noAdjustHandles="1" noChangeArrowheads="1" noChangeShapeType="1" noTextEdit="1"/>
              </p:cNvSpPr>
              <p:nvPr/>
            </p:nvSpPr>
            <p:spPr>
              <a:xfrm>
                <a:off x="948437" y="1558450"/>
                <a:ext cx="6729834" cy="2167068"/>
              </a:xfrm>
              <a:prstGeom prst="rect">
                <a:avLst/>
              </a:prstGeom>
              <a:blipFill>
                <a:blip r:embed="rId4"/>
                <a:stretch>
                  <a:fillRect l="-634" r="-725" b="-1690"/>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53B91484-8049-4E65-BA08-E9FE15AF5DCD}"/>
              </a:ext>
            </a:extLst>
          </p:cNvPr>
          <p:cNvPicPr>
            <a:picLocks noChangeAspect="1"/>
          </p:cNvPicPr>
          <p:nvPr/>
        </p:nvPicPr>
        <p:blipFill>
          <a:blip r:embed="rId5"/>
          <a:stretch>
            <a:fillRect/>
          </a:stretch>
        </p:blipFill>
        <p:spPr>
          <a:xfrm>
            <a:off x="1870795" y="3984062"/>
            <a:ext cx="5642568" cy="490658"/>
          </a:xfrm>
          <a:prstGeom prst="rect">
            <a:avLst/>
          </a:prstGeom>
        </p:spPr>
      </p:pic>
      <p:sp>
        <p:nvSpPr>
          <p:cNvPr id="12" name="文本框 11">
            <a:extLst>
              <a:ext uri="{FF2B5EF4-FFF2-40B4-BE49-F238E27FC236}">
                <a16:creationId xmlns:a16="http://schemas.microsoft.com/office/drawing/2014/main" id="{A6B0C099-93D7-4329-BFF4-125386772248}"/>
              </a:ext>
            </a:extLst>
          </p:cNvPr>
          <p:cNvSpPr txBox="1"/>
          <p:nvPr/>
        </p:nvSpPr>
        <p:spPr>
          <a:xfrm>
            <a:off x="2513598" y="4542350"/>
            <a:ext cx="4356962"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种最优组合（</a:t>
            </a:r>
            <a:r>
              <a:rPr lang="en-US" altLang="zh-CN" dirty="0">
                <a:latin typeface="微软雅黑" panose="020B0503020204020204" pitchFamily="34" charset="-122"/>
                <a:ea typeface="微软雅黑" panose="020B0503020204020204" pitchFamily="34" charset="-122"/>
              </a:rPr>
              <a:t>L-left R-right S-straight)</a:t>
            </a:r>
            <a:endParaRPr lang="zh-CN" altLang="en-US"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725E223A-8064-4BBA-9290-6E9491B03F2E}"/>
              </a:ext>
            </a:extLst>
          </p:cNvPr>
          <p:cNvPicPr>
            <a:picLocks noChangeAspect="1"/>
          </p:cNvPicPr>
          <p:nvPr/>
        </p:nvPicPr>
        <p:blipFill>
          <a:blip r:embed="rId6"/>
          <a:stretch>
            <a:fillRect/>
          </a:stretch>
        </p:blipFill>
        <p:spPr>
          <a:xfrm>
            <a:off x="8118560" y="1452379"/>
            <a:ext cx="2783081" cy="1773832"/>
          </a:xfrm>
          <a:prstGeom prst="rect">
            <a:avLst/>
          </a:prstGeom>
        </p:spPr>
      </p:pic>
      <p:pic>
        <p:nvPicPr>
          <p:cNvPr id="14" name="图片 13">
            <a:extLst>
              <a:ext uri="{FF2B5EF4-FFF2-40B4-BE49-F238E27FC236}">
                <a16:creationId xmlns:a16="http://schemas.microsoft.com/office/drawing/2014/main" id="{DABE2147-5BE1-41A2-9019-78627FC49B86}"/>
              </a:ext>
            </a:extLst>
          </p:cNvPr>
          <p:cNvPicPr>
            <a:picLocks noChangeAspect="1"/>
          </p:cNvPicPr>
          <p:nvPr/>
        </p:nvPicPr>
        <p:blipFill>
          <a:blip r:embed="rId7"/>
          <a:stretch>
            <a:fillRect/>
          </a:stretch>
        </p:blipFill>
        <p:spPr>
          <a:xfrm>
            <a:off x="8505675" y="3349707"/>
            <a:ext cx="2008850" cy="1809045"/>
          </a:xfrm>
          <a:prstGeom prst="rect">
            <a:avLst/>
          </a:prstGeom>
        </p:spPr>
      </p:pic>
      <p:sp>
        <p:nvSpPr>
          <p:cNvPr id="15" name="矩形 14">
            <a:extLst>
              <a:ext uri="{FF2B5EF4-FFF2-40B4-BE49-F238E27FC236}">
                <a16:creationId xmlns:a16="http://schemas.microsoft.com/office/drawing/2014/main" id="{2BC481A4-08B7-459A-BF8A-1FE19D57B3AA}"/>
              </a:ext>
            </a:extLst>
          </p:cNvPr>
          <p:cNvSpPr/>
          <p:nvPr/>
        </p:nvSpPr>
        <p:spPr>
          <a:xfrm>
            <a:off x="948437" y="5089751"/>
            <a:ext cx="9323771" cy="1289905"/>
          </a:xfrm>
          <a:prstGeom prst="rect">
            <a:avLst/>
          </a:prstGeom>
        </p:spPr>
        <p:txBody>
          <a:bodyPr wrap="none">
            <a:spAutoFit/>
          </a:bodyPr>
          <a:lstStyle/>
          <a:p>
            <a:pPr marL="342900" indent="-34290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存在障碍物</a:t>
            </a:r>
            <a:r>
              <a:rPr lang="en-US" altLang="zh-CN" b="1" dirty="0">
                <a:latin typeface="微软雅黑" panose="020B0503020204020204" pitchFamily="34" charset="-122"/>
                <a:ea typeface="微软雅黑" panose="020B0503020204020204" pitchFamily="34" charset="-122"/>
              </a:rPr>
              <a:t>——TOPP</a:t>
            </a:r>
            <a:r>
              <a:rPr lang="zh-CN" altLang="en-US" b="1" dirty="0">
                <a:latin typeface="微软雅黑" panose="020B0503020204020204" pitchFamily="34" charset="-122"/>
                <a:ea typeface="微软雅黑" panose="020B0503020204020204" pitchFamily="34" charset="-122"/>
              </a:rPr>
              <a:t>算法</a:t>
            </a:r>
            <a:endParaRPr lang="en-US" altLang="zh-CN" b="1"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输入</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生成的路径点位信息，得到更平滑的路径，以及路径上各点的速度、加速度，</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并满足</a:t>
            </a:r>
            <a:r>
              <a:rPr lang="zh-CN" altLang="en-US" dirty="0">
                <a:solidFill>
                  <a:srgbClr val="7030A0"/>
                </a:solidFill>
                <a:latin typeface="微软雅黑" panose="020B0503020204020204" pitchFamily="34" charset="-122"/>
                <a:ea typeface="微软雅黑" panose="020B0503020204020204" pitchFamily="34" charset="-122"/>
              </a:rPr>
              <a:t>时间最优原则</a:t>
            </a:r>
            <a:endParaRPr lang="en-US" altLang="zh-CN" dirty="0">
              <a:solidFill>
                <a:srgbClr val="7030A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5469871"/>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14</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2236510"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时间安排</a:t>
            </a:r>
          </a:p>
        </p:txBody>
      </p:sp>
      <p:graphicFrame>
        <p:nvGraphicFramePr>
          <p:cNvPr id="4" name="表格 3">
            <a:extLst>
              <a:ext uri="{FF2B5EF4-FFF2-40B4-BE49-F238E27FC236}">
                <a16:creationId xmlns:a16="http://schemas.microsoft.com/office/drawing/2014/main" id="{F87B93BE-DE7B-444C-B217-AD7D06D56FF5}"/>
              </a:ext>
            </a:extLst>
          </p:cNvPr>
          <p:cNvGraphicFramePr>
            <a:graphicFrameLocks noGrp="1"/>
          </p:cNvGraphicFramePr>
          <p:nvPr>
            <p:extLst>
              <p:ext uri="{D42A27DB-BD31-4B8C-83A1-F6EECF244321}">
                <p14:modId xmlns:p14="http://schemas.microsoft.com/office/powerpoint/2010/main" val="40272076"/>
              </p:ext>
            </p:extLst>
          </p:nvPr>
        </p:nvGraphicFramePr>
        <p:xfrm>
          <a:off x="2201147" y="2030983"/>
          <a:ext cx="7789706" cy="3418475"/>
        </p:xfrm>
        <a:graphic>
          <a:graphicData uri="http://schemas.openxmlformats.org/drawingml/2006/table">
            <a:tbl>
              <a:tblPr firstRow="1" bandRow="1">
                <a:tableStyleId>{7DF18680-E054-41AD-8BC1-D1AEF772440D}</a:tableStyleId>
              </a:tblPr>
              <a:tblGrid>
                <a:gridCol w="1856712">
                  <a:extLst>
                    <a:ext uri="{9D8B030D-6E8A-4147-A177-3AD203B41FA5}">
                      <a16:colId xmlns:a16="http://schemas.microsoft.com/office/drawing/2014/main" val="2006561974"/>
                    </a:ext>
                  </a:extLst>
                </a:gridCol>
                <a:gridCol w="5932994">
                  <a:extLst>
                    <a:ext uri="{9D8B030D-6E8A-4147-A177-3AD203B41FA5}">
                      <a16:colId xmlns:a16="http://schemas.microsoft.com/office/drawing/2014/main" val="3874207038"/>
                    </a:ext>
                  </a:extLst>
                </a:gridCol>
              </a:tblGrid>
              <a:tr h="459188">
                <a:tc>
                  <a:txBody>
                    <a:bodyPr/>
                    <a:lstStyle/>
                    <a:p>
                      <a:pPr algn="ctr">
                        <a:lnSpc>
                          <a:spcPct val="150000"/>
                        </a:lnSpc>
                      </a:pPr>
                      <a:r>
                        <a:rPr lang="zh-CN" altLang="en-US" sz="2000" dirty="0">
                          <a:latin typeface="微软雅黑" panose="020B0503020204020204" pitchFamily="34" charset="-122"/>
                          <a:ea typeface="微软雅黑" panose="020B0503020204020204" pitchFamily="34" charset="-122"/>
                        </a:rPr>
                        <a:t>时间</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zh-CN" altLang="en-US" sz="2000" dirty="0">
                          <a:latin typeface="微软雅黑" panose="020B0503020204020204" pitchFamily="34" charset="-122"/>
                          <a:ea typeface="微软雅黑" panose="020B0503020204020204" pitchFamily="34" charset="-122"/>
                        </a:rPr>
                        <a:t>计划安排</a:t>
                      </a:r>
                    </a:p>
                  </a:txBody>
                  <a:tcPr/>
                </a:tc>
                <a:extLst>
                  <a:ext uri="{0D108BD9-81ED-4DB2-BD59-A6C34878D82A}">
                    <a16:rowId xmlns:a16="http://schemas.microsoft.com/office/drawing/2014/main" val="1574430659"/>
                  </a:ext>
                </a:extLst>
              </a:tr>
              <a:tr h="525039">
                <a:tc>
                  <a:txBody>
                    <a:bodyPr/>
                    <a:lstStyle/>
                    <a:p>
                      <a:pPr algn="ctr">
                        <a:lnSpc>
                          <a:spcPct val="150000"/>
                        </a:lnSpc>
                      </a:pPr>
                      <a:r>
                        <a:rPr lang="en-US" altLang="zh-CN" sz="1800" dirty="0">
                          <a:latin typeface="微软雅黑" panose="020B0503020204020204" pitchFamily="34" charset="-122"/>
                          <a:ea typeface="微软雅黑" panose="020B0503020204020204" pitchFamily="34" charset="-122"/>
                        </a:rPr>
                        <a:t>-4.18</a:t>
                      </a:r>
                      <a:endParaRPr lang="zh-CN" altLang="en-US" sz="18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zh-CN" altLang="en-US" sz="1800" dirty="0">
                          <a:latin typeface="微软雅黑" panose="020B0503020204020204" pitchFamily="34" charset="-122"/>
                          <a:ea typeface="微软雅黑" panose="020B0503020204020204" pitchFamily="34" charset="-122"/>
                        </a:rPr>
                        <a:t>测试</a:t>
                      </a:r>
                      <a:r>
                        <a:rPr lang="en-US" altLang="zh-CN" sz="1800" dirty="0" err="1">
                          <a:latin typeface="微软雅黑" panose="020B0503020204020204" pitchFamily="34" charset="-122"/>
                          <a:ea typeface="微软雅黑" panose="020B0503020204020204" pitchFamily="34" charset="-122"/>
                        </a:rPr>
                        <a:t>Dubins</a:t>
                      </a:r>
                      <a:r>
                        <a:rPr lang="zh-CN" altLang="en-US" sz="1800" dirty="0">
                          <a:latin typeface="微软雅黑" panose="020B0503020204020204" pitchFamily="34" charset="-122"/>
                          <a:ea typeface="微软雅黑" panose="020B0503020204020204" pitchFamily="34" charset="-122"/>
                        </a:rPr>
                        <a:t>曲线规划代码，</a:t>
                      </a:r>
                      <a:endParaRPr lang="en-US" altLang="zh-CN" sz="1800" dirty="0">
                        <a:latin typeface="微软雅黑" panose="020B0503020204020204" pitchFamily="34" charset="-122"/>
                        <a:ea typeface="微软雅黑" panose="020B0503020204020204" pitchFamily="34" charset="-122"/>
                      </a:endParaRPr>
                    </a:p>
                    <a:p>
                      <a:pPr algn="ctr">
                        <a:lnSpc>
                          <a:spcPct val="150000"/>
                        </a:lnSpc>
                      </a:pPr>
                      <a:r>
                        <a:rPr lang="zh-CN" altLang="en-US" sz="1800" dirty="0">
                          <a:latin typeface="微软雅黑" panose="020B0503020204020204" pitchFamily="34" charset="-122"/>
                          <a:ea typeface="微软雅黑" panose="020B0503020204020204" pitchFamily="34" charset="-122"/>
                        </a:rPr>
                        <a:t>用</a:t>
                      </a:r>
                      <a:r>
                        <a:rPr lang="en-US" altLang="zh-CN" sz="1800" dirty="0">
                          <a:latin typeface="微软雅黑" panose="020B0503020204020204" pitchFamily="34" charset="-122"/>
                          <a:ea typeface="微软雅黑" panose="020B0503020204020204" pitchFamily="34" charset="-122"/>
                        </a:rPr>
                        <a:t>PID</a:t>
                      </a:r>
                      <a:r>
                        <a:rPr lang="zh-CN" altLang="en-US" sz="1800" dirty="0">
                          <a:latin typeface="微软雅黑" panose="020B0503020204020204" pitchFamily="34" charset="-122"/>
                          <a:ea typeface="微软雅黑" panose="020B0503020204020204" pitchFamily="34" charset="-122"/>
                        </a:rPr>
                        <a:t>算法控制小车跟随航迹点（调参）</a:t>
                      </a:r>
                    </a:p>
                  </a:txBody>
                  <a:tcPr/>
                </a:tc>
                <a:extLst>
                  <a:ext uri="{0D108BD9-81ED-4DB2-BD59-A6C34878D82A}">
                    <a16:rowId xmlns:a16="http://schemas.microsoft.com/office/drawing/2014/main" val="2617216557"/>
                  </a:ext>
                </a:extLst>
              </a:tr>
              <a:tr h="519502">
                <a:tc>
                  <a:txBody>
                    <a:bodyPr/>
                    <a:lstStyle/>
                    <a:p>
                      <a:pPr algn="ctr">
                        <a:lnSpc>
                          <a:spcPct val="150000"/>
                        </a:lnSpc>
                      </a:pPr>
                      <a:r>
                        <a:rPr lang="en-US" altLang="zh-CN" sz="1800" dirty="0">
                          <a:latin typeface="微软雅黑" panose="020B0503020204020204" pitchFamily="34" charset="-122"/>
                          <a:ea typeface="微软雅黑" panose="020B0503020204020204" pitchFamily="34" charset="-122"/>
                        </a:rPr>
                        <a:t>4.19-4.25</a:t>
                      </a:r>
                      <a:endParaRPr lang="zh-CN" altLang="en-US" sz="18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zh-CN" altLang="en-US" sz="1800" dirty="0">
                          <a:latin typeface="微软雅黑" panose="020B0503020204020204" pitchFamily="34" charset="-122"/>
                          <a:ea typeface="微软雅黑" panose="020B0503020204020204" pitchFamily="34" charset="-122"/>
                        </a:rPr>
                        <a:t>复现</a:t>
                      </a:r>
                      <a:r>
                        <a:rPr lang="en-US" altLang="zh-CN" sz="1800" dirty="0">
                          <a:latin typeface="微软雅黑" panose="020B0503020204020204" pitchFamily="34" charset="-122"/>
                          <a:ea typeface="微软雅黑" panose="020B0503020204020204" pitchFamily="34" charset="-122"/>
                        </a:rPr>
                        <a:t>TOPP</a:t>
                      </a:r>
                      <a:r>
                        <a:rPr lang="zh-CN" altLang="en-US" sz="1800" dirty="0">
                          <a:latin typeface="微软雅黑" panose="020B0503020204020204" pitchFamily="34" charset="-122"/>
                          <a:ea typeface="微软雅黑" panose="020B0503020204020204" pitchFamily="34" charset="-122"/>
                        </a:rPr>
                        <a:t>算法，实现有障碍物情况下的最优规划</a:t>
                      </a:r>
                    </a:p>
                  </a:txBody>
                  <a:tcPr/>
                </a:tc>
                <a:extLst>
                  <a:ext uri="{0D108BD9-81ED-4DB2-BD59-A6C34878D82A}">
                    <a16:rowId xmlns:a16="http://schemas.microsoft.com/office/drawing/2014/main" val="449333092"/>
                  </a:ext>
                </a:extLst>
              </a:tr>
              <a:tr h="568343">
                <a:tc>
                  <a:txBody>
                    <a:bodyPr/>
                    <a:lstStyle/>
                    <a:p>
                      <a:pPr algn="ctr">
                        <a:lnSpc>
                          <a:spcPct val="150000"/>
                        </a:lnSpc>
                      </a:pPr>
                      <a:r>
                        <a:rPr lang="en-US" altLang="zh-CN" sz="1800" dirty="0">
                          <a:latin typeface="微软雅黑" panose="020B0503020204020204" pitchFamily="34" charset="-122"/>
                          <a:ea typeface="微软雅黑" panose="020B0503020204020204" pitchFamily="34" charset="-122"/>
                        </a:rPr>
                        <a:t>4.25-5.2</a:t>
                      </a:r>
                      <a:endParaRPr lang="zh-CN" altLang="en-US" sz="18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zh-CN" altLang="en-US" sz="1800" dirty="0">
                          <a:latin typeface="微软雅黑" panose="020B0503020204020204" pitchFamily="34" charset="-122"/>
                          <a:ea typeface="微软雅黑" panose="020B0503020204020204" pitchFamily="34" charset="-122"/>
                        </a:rPr>
                        <a:t>完成拦截点决策部分代码</a:t>
                      </a:r>
                    </a:p>
                  </a:txBody>
                  <a:tcPr/>
                </a:tc>
                <a:extLst>
                  <a:ext uri="{0D108BD9-81ED-4DB2-BD59-A6C34878D82A}">
                    <a16:rowId xmlns:a16="http://schemas.microsoft.com/office/drawing/2014/main" val="1496024649"/>
                  </a:ext>
                </a:extLst>
              </a:tr>
              <a:tr h="484944">
                <a:tc>
                  <a:txBody>
                    <a:bodyPr/>
                    <a:lstStyle/>
                    <a:p>
                      <a:pPr algn="ctr">
                        <a:lnSpc>
                          <a:spcPct val="150000"/>
                        </a:lnSpc>
                      </a:pPr>
                      <a:r>
                        <a:rPr lang="en-US" altLang="zh-CN" sz="1800" dirty="0">
                          <a:latin typeface="微软雅黑" panose="020B0503020204020204" pitchFamily="34" charset="-122"/>
                          <a:ea typeface="微软雅黑" panose="020B0503020204020204" pitchFamily="34" charset="-122"/>
                        </a:rPr>
                        <a:t>5.3-5.9</a:t>
                      </a:r>
                      <a:endParaRPr lang="zh-CN" altLang="en-US" sz="18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zh-CN" altLang="en-US" sz="1800" dirty="0">
                          <a:latin typeface="微软雅黑" panose="020B0503020204020204" pitchFamily="34" charset="-122"/>
                          <a:ea typeface="微软雅黑" panose="020B0503020204020204" pitchFamily="34" charset="-122"/>
                        </a:rPr>
                        <a:t>联合仿真、调试</a:t>
                      </a:r>
                    </a:p>
                  </a:txBody>
                  <a:tcPr/>
                </a:tc>
                <a:extLst>
                  <a:ext uri="{0D108BD9-81ED-4DB2-BD59-A6C34878D82A}">
                    <a16:rowId xmlns:a16="http://schemas.microsoft.com/office/drawing/2014/main" val="3422574921"/>
                  </a:ext>
                </a:extLst>
              </a:tr>
              <a:tr h="484944">
                <a:tc>
                  <a:txBody>
                    <a:bodyPr/>
                    <a:lstStyle/>
                    <a:p>
                      <a:pPr algn="ctr">
                        <a:lnSpc>
                          <a:spcPct val="150000"/>
                        </a:lnSpc>
                      </a:pPr>
                      <a:r>
                        <a:rPr lang="en-US" altLang="zh-CN" sz="1800" dirty="0">
                          <a:latin typeface="微软雅黑" panose="020B0503020204020204" pitchFamily="34" charset="-122"/>
                          <a:ea typeface="微软雅黑" panose="020B0503020204020204" pitchFamily="34" charset="-122"/>
                        </a:rPr>
                        <a:t>5.10-5.24</a:t>
                      </a:r>
                      <a:endParaRPr lang="zh-CN" altLang="en-US" sz="1800" dirty="0">
                        <a:latin typeface="微软雅黑" panose="020B0503020204020204" pitchFamily="34" charset="-122"/>
                        <a:ea typeface="微软雅黑" panose="020B0503020204020204" pitchFamily="34" charset="-122"/>
                      </a:endParaRPr>
                    </a:p>
                  </a:txBody>
                  <a:tcPr/>
                </a:tc>
                <a:tc>
                  <a:txBody>
                    <a:bodyPr/>
                    <a:lstStyle/>
                    <a:p>
                      <a:pPr algn="ctr">
                        <a:lnSpc>
                          <a:spcPct val="150000"/>
                        </a:lnSpc>
                      </a:pPr>
                      <a:r>
                        <a:rPr lang="zh-CN" altLang="en-US" sz="1800" dirty="0">
                          <a:latin typeface="微软雅黑" panose="020B0503020204020204" pitchFamily="34" charset="-122"/>
                          <a:ea typeface="微软雅黑" panose="020B0503020204020204" pitchFamily="34" charset="-122"/>
                        </a:rPr>
                        <a:t>论文撰写，准备答辩</a:t>
                      </a:r>
                      <a:endParaRPr lang="en-US" altLang="zh-CN" sz="18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240997660"/>
                  </a:ext>
                </a:extLst>
              </a:tr>
            </a:tbl>
          </a:graphicData>
        </a:graphic>
      </p:graphicFrame>
    </p:spTree>
    <p:extLst>
      <p:ext uri="{BB962C8B-B14F-4D97-AF65-F5344CB8AC3E}">
        <p14:creationId xmlns:p14="http://schemas.microsoft.com/office/powerpoint/2010/main" val="1039136153"/>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15</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2236510"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参考文献</a:t>
            </a:r>
          </a:p>
        </p:txBody>
      </p:sp>
      <p:sp>
        <p:nvSpPr>
          <p:cNvPr id="4" name="文本框 3">
            <a:extLst>
              <a:ext uri="{FF2B5EF4-FFF2-40B4-BE49-F238E27FC236}">
                <a16:creationId xmlns:a16="http://schemas.microsoft.com/office/drawing/2014/main" id="{DA888E9F-2E06-4E6B-B23C-7C6FEC35F6D8}"/>
              </a:ext>
            </a:extLst>
          </p:cNvPr>
          <p:cNvSpPr txBox="1"/>
          <p:nvPr/>
        </p:nvSpPr>
        <p:spPr>
          <a:xfrm>
            <a:off x="1129247" y="1789686"/>
            <a:ext cx="9933505" cy="3901068"/>
          </a:xfrm>
          <a:prstGeom prst="rect">
            <a:avLst/>
          </a:prstGeom>
          <a:noFill/>
        </p:spPr>
        <p:txBody>
          <a:bodyPr wrap="square" rtlCol="0">
            <a:spAutoFit/>
          </a:bodyPr>
          <a:lstStyle/>
          <a:p>
            <a:r>
              <a:rPr lang="en-US" altLang="zh-CN" sz="1650" dirty="0">
                <a:latin typeface="微软雅黑" panose="020B0503020204020204" pitchFamily="34" charset="-122"/>
                <a:ea typeface="微软雅黑" panose="020B0503020204020204" pitchFamily="34" charset="-122"/>
              </a:rPr>
              <a:t>[1] Chen, J., Liu, T., &amp; Shen, S. (2016, October). Tracking a moving target in cluttered environments using a quadrotor. In </a:t>
            </a:r>
            <a:r>
              <a:rPr lang="en-US" altLang="zh-CN" sz="1650" i="1" dirty="0">
                <a:latin typeface="微软雅黑" panose="020B0503020204020204" pitchFamily="34" charset="-122"/>
                <a:ea typeface="微软雅黑" panose="020B0503020204020204" pitchFamily="34" charset="-122"/>
              </a:rPr>
              <a:t>2016 IEEE/RSJ International Conference on Intelligent Robots and Systems (IROS)</a:t>
            </a:r>
            <a:r>
              <a:rPr lang="en-US" altLang="zh-CN" sz="1650" dirty="0">
                <a:latin typeface="微软雅黑" panose="020B0503020204020204" pitchFamily="34" charset="-122"/>
                <a:ea typeface="微软雅黑" panose="020B0503020204020204" pitchFamily="34" charset="-122"/>
              </a:rPr>
              <a:t> (pp. 446-453). IEEE.</a:t>
            </a:r>
          </a:p>
          <a:p>
            <a:endParaRPr lang="en-US" altLang="zh-CN" sz="1650" dirty="0">
              <a:latin typeface="微软雅黑" panose="020B0503020204020204" pitchFamily="34" charset="-122"/>
              <a:ea typeface="微软雅黑" panose="020B0503020204020204" pitchFamily="34" charset="-122"/>
            </a:endParaRPr>
          </a:p>
          <a:p>
            <a:endParaRPr lang="en-US" altLang="zh-CN" sz="1650" dirty="0">
              <a:latin typeface="微软雅黑" panose="020B0503020204020204" pitchFamily="34" charset="-122"/>
              <a:ea typeface="微软雅黑" panose="020B0503020204020204" pitchFamily="34" charset="-122"/>
            </a:endParaRPr>
          </a:p>
          <a:p>
            <a:r>
              <a:rPr lang="en-US" altLang="zh-CN" sz="1650" dirty="0">
                <a:latin typeface="微软雅黑" panose="020B0503020204020204" pitchFamily="34" charset="-122"/>
                <a:ea typeface="微软雅黑" panose="020B0503020204020204" pitchFamily="34" charset="-122"/>
              </a:rPr>
              <a:t>[2] Faragher, R. (2012). Understanding the basis of the </a:t>
            </a:r>
            <a:r>
              <a:rPr lang="en-US" altLang="zh-CN" sz="1650" dirty="0" err="1">
                <a:latin typeface="微软雅黑" panose="020B0503020204020204" pitchFamily="34" charset="-122"/>
                <a:ea typeface="微软雅黑" panose="020B0503020204020204" pitchFamily="34" charset="-122"/>
              </a:rPr>
              <a:t>kalman</a:t>
            </a:r>
            <a:r>
              <a:rPr lang="en-US" altLang="zh-CN" sz="1650" dirty="0">
                <a:latin typeface="微软雅黑" panose="020B0503020204020204" pitchFamily="34" charset="-122"/>
                <a:ea typeface="微软雅黑" panose="020B0503020204020204" pitchFamily="34" charset="-122"/>
              </a:rPr>
              <a:t> filter via a simple and intuitive derivation [lecture notes]. </a:t>
            </a:r>
            <a:r>
              <a:rPr lang="en-US" altLang="zh-CN" sz="1650" i="1" dirty="0">
                <a:latin typeface="微软雅黑" panose="020B0503020204020204" pitchFamily="34" charset="-122"/>
                <a:ea typeface="微软雅黑" panose="020B0503020204020204" pitchFamily="34" charset="-122"/>
              </a:rPr>
              <a:t>IEEE Signal processing magazine</a:t>
            </a:r>
            <a:r>
              <a:rPr lang="en-US" altLang="zh-CN" sz="1650" dirty="0">
                <a:latin typeface="微软雅黑" panose="020B0503020204020204" pitchFamily="34" charset="-122"/>
                <a:ea typeface="微软雅黑" panose="020B0503020204020204" pitchFamily="34" charset="-122"/>
              </a:rPr>
              <a:t>, </a:t>
            </a:r>
            <a:r>
              <a:rPr lang="en-US" altLang="zh-CN" sz="1650" i="1" dirty="0">
                <a:latin typeface="微软雅黑" panose="020B0503020204020204" pitchFamily="34" charset="-122"/>
                <a:ea typeface="微软雅黑" panose="020B0503020204020204" pitchFamily="34" charset="-122"/>
              </a:rPr>
              <a:t>29</a:t>
            </a:r>
            <a:r>
              <a:rPr lang="en-US" altLang="zh-CN" sz="1650" dirty="0">
                <a:latin typeface="微软雅黑" panose="020B0503020204020204" pitchFamily="34" charset="-122"/>
                <a:ea typeface="微软雅黑" panose="020B0503020204020204" pitchFamily="34" charset="-122"/>
              </a:rPr>
              <a:t>(5), 128-132.</a:t>
            </a:r>
          </a:p>
          <a:p>
            <a:endParaRPr lang="en-US" altLang="zh-CN" sz="1650" dirty="0">
              <a:latin typeface="微软雅黑" panose="020B0503020204020204" pitchFamily="34" charset="-122"/>
              <a:ea typeface="微软雅黑" panose="020B0503020204020204" pitchFamily="34" charset="-122"/>
            </a:endParaRPr>
          </a:p>
          <a:p>
            <a:endParaRPr lang="en-US" altLang="zh-CN" sz="1650" dirty="0">
              <a:latin typeface="微软雅黑" panose="020B0503020204020204" pitchFamily="34" charset="-122"/>
              <a:ea typeface="微软雅黑" panose="020B0503020204020204" pitchFamily="34" charset="-122"/>
            </a:endParaRPr>
          </a:p>
          <a:p>
            <a:r>
              <a:rPr lang="en-US" altLang="zh-CN" sz="1650" dirty="0">
                <a:latin typeface="微软雅黑" panose="020B0503020204020204" pitchFamily="34" charset="-122"/>
                <a:ea typeface="微软雅黑" panose="020B0503020204020204" pitchFamily="34" charset="-122"/>
              </a:rPr>
              <a:t>[3] Li, J., He, J., Li, Y., &amp; Guan, X. (2020, July). Unpredictable Trajectory Design for Mobile Agents. In </a:t>
            </a:r>
            <a:r>
              <a:rPr lang="en-US" altLang="zh-CN" sz="1650" i="1" dirty="0">
                <a:latin typeface="微软雅黑" panose="020B0503020204020204" pitchFamily="34" charset="-122"/>
                <a:ea typeface="微软雅黑" panose="020B0503020204020204" pitchFamily="34" charset="-122"/>
              </a:rPr>
              <a:t>2020 American Control Conference (ACC)</a:t>
            </a:r>
            <a:r>
              <a:rPr lang="en-US" altLang="zh-CN" sz="1650" dirty="0">
                <a:latin typeface="微软雅黑" panose="020B0503020204020204" pitchFamily="34" charset="-122"/>
                <a:ea typeface="微软雅黑" panose="020B0503020204020204" pitchFamily="34" charset="-122"/>
              </a:rPr>
              <a:t> (pp. 1471-1476). IEEE.</a:t>
            </a:r>
          </a:p>
          <a:p>
            <a:endParaRPr lang="en-US" altLang="zh-CN" sz="1650" dirty="0">
              <a:latin typeface="微软雅黑" panose="020B0503020204020204" pitchFamily="34" charset="-122"/>
              <a:ea typeface="微软雅黑" panose="020B0503020204020204" pitchFamily="34" charset="-122"/>
            </a:endParaRPr>
          </a:p>
          <a:p>
            <a:endParaRPr lang="en-US" altLang="zh-CN" sz="1650" dirty="0">
              <a:latin typeface="微软雅黑" panose="020B0503020204020204" pitchFamily="34" charset="-122"/>
              <a:ea typeface="微软雅黑" panose="020B0503020204020204" pitchFamily="34" charset="-122"/>
            </a:endParaRPr>
          </a:p>
          <a:p>
            <a:r>
              <a:rPr lang="en-US" altLang="zh-CN" sz="1650" dirty="0">
                <a:latin typeface="微软雅黑" panose="020B0503020204020204" pitchFamily="34" charset="-122"/>
                <a:ea typeface="微软雅黑" panose="020B0503020204020204" pitchFamily="34" charset="-122"/>
              </a:rPr>
              <a:t>[4] Kunz, T., &amp; </a:t>
            </a:r>
            <a:r>
              <a:rPr lang="en-US" altLang="zh-CN" sz="1650" dirty="0" err="1">
                <a:latin typeface="微软雅黑" panose="020B0503020204020204" pitchFamily="34" charset="-122"/>
                <a:ea typeface="微软雅黑" panose="020B0503020204020204" pitchFamily="34" charset="-122"/>
              </a:rPr>
              <a:t>Stilman</a:t>
            </a:r>
            <a:r>
              <a:rPr lang="en-US" altLang="zh-CN" sz="1650" dirty="0">
                <a:latin typeface="微软雅黑" panose="020B0503020204020204" pitchFamily="34" charset="-122"/>
                <a:ea typeface="微软雅黑" panose="020B0503020204020204" pitchFamily="34" charset="-122"/>
              </a:rPr>
              <a:t>, M. (2012). Time-optimal trajectory generation for path following with bounded acceleration and velocity. </a:t>
            </a:r>
            <a:r>
              <a:rPr lang="en-US" altLang="zh-CN" sz="1650" i="1" dirty="0">
                <a:latin typeface="微软雅黑" panose="020B0503020204020204" pitchFamily="34" charset="-122"/>
                <a:ea typeface="微软雅黑" panose="020B0503020204020204" pitchFamily="34" charset="-122"/>
              </a:rPr>
              <a:t>Robotics: Science and Systems VIII</a:t>
            </a:r>
            <a:r>
              <a:rPr lang="en-US" altLang="zh-CN" sz="1650" dirty="0">
                <a:latin typeface="微软雅黑" panose="020B0503020204020204" pitchFamily="34" charset="-122"/>
                <a:ea typeface="微软雅黑" panose="020B0503020204020204" pitchFamily="34" charset="-122"/>
              </a:rPr>
              <a:t>, 1-8.</a:t>
            </a:r>
          </a:p>
        </p:txBody>
      </p:sp>
    </p:spTree>
    <p:extLst>
      <p:ext uri="{BB962C8B-B14F-4D97-AF65-F5344CB8AC3E}">
        <p14:creationId xmlns:p14="http://schemas.microsoft.com/office/powerpoint/2010/main" val="1563527017"/>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16</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2236510"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参考文献</a:t>
            </a:r>
          </a:p>
        </p:txBody>
      </p:sp>
      <p:sp>
        <p:nvSpPr>
          <p:cNvPr id="4" name="文本框 3">
            <a:extLst>
              <a:ext uri="{FF2B5EF4-FFF2-40B4-BE49-F238E27FC236}">
                <a16:creationId xmlns:a16="http://schemas.microsoft.com/office/drawing/2014/main" id="{DA888E9F-2E06-4E6B-B23C-7C6FEC35F6D8}"/>
              </a:ext>
            </a:extLst>
          </p:cNvPr>
          <p:cNvSpPr txBox="1"/>
          <p:nvPr/>
        </p:nvSpPr>
        <p:spPr>
          <a:xfrm>
            <a:off x="969698" y="1750557"/>
            <a:ext cx="10252604" cy="2885405"/>
          </a:xfrm>
          <a:prstGeom prst="rect">
            <a:avLst/>
          </a:prstGeom>
          <a:noFill/>
        </p:spPr>
        <p:txBody>
          <a:bodyPr wrap="square" rtlCol="0">
            <a:spAutoFit/>
          </a:bodyPr>
          <a:lstStyle/>
          <a:p>
            <a:r>
              <a:rPr lang="en-US" altLang="zh-CN" sz="1650" dirty="0">
                <a:latin typeface="微软雅黑" panose="020B0503020204020204" pitchFamily="34" charset="-122"/>
                <a:ea typeface="微软雅黑" panose="020B0503020204020204" pitchFamily="34" charset="-122"/>
              </a:rPr>
              <a:t>[5] Liu, S., </a:t>
            </a:r>
            <a:r>
              <a:rPr lang="en-US" altLang="zh-CN" sz="1650" dirty="0" err="1">
                <a:latin typeface="微软雅黑" panose="020B0503020204020204" pitchFamily="34" charset="-122"/>
                <a:ea typeface="微软雅黑" panose="020B0503020204020204" pitchFamily="34" charset="-122"/>
              </a:rPr>
              <a:t>Atanasov</a:t>
            </a:r>
            <a:r>
              <a:rPr lang="en-US" altLang="zh-CN" sz="1650" dirty="0">
                <a:latin typeface="微软雅黑" panose="020B0503020204020204" pitchFamily="34" charset="-122"/>
                <a:ea typeface="微软雅黑" panose="020B0503020204020204" pitchFamily="34" charset="-122"/>
              </a:rPr>
              <a:t>, N., </a:t>
            </a:r>
            <a:r>
              <a:rPr lang="en-US" altLang="zh-CN" sz="1650" dirty="0" err="1">
                <a:latin typeface="微软雅黑" panose="020B0503020204020204" pitchFamily="34" charset="-122"/>
                <a:ea typeface="微软雅黑" panose="020B0503020204020204" pitchFamily="34" charset="-122"/>
              </a:rPr>
              <a:t>Mohta</a:t>
            </a:r>
            <a:r>
              <a:rPr lang="en-US" altLang="zh-CN" sz="1650" dirty="0">
                <a:latin typeface="微软雅黑" panose="020B0503020204020204" pitchFamily="34" charset="-122"/>
                <a:ea typeface="微软雅黑" panose="020B0503020204020204" pitchFamily="34" charset="-122"/>
              </a:rPr>
              <a:t>, K., &amp; Kumar, V. (2017, September). Search-based motion planning for quadrotors using linear quadratic minimum time control. In </a:t>
            </a:r>
            <a:r>
              <a:rPr lang="en-US" altLang="zh-CN" sz="1650" i="1" dirty="0">
                <a:latin typeface="微软雅黑" panose="020B0503020204020204" pitchFamily="34" charset="-122"/>
                <a:ea typeface="微软雅黑" panose="020B0503020204020204" pitchFamily="34" charset="-122"/>
              </a:rPr>
              <a:t>2017 IEEE/RSJ international conference on intelligent robots and systems (IROS)</a:t>
            </a:r>
            <a:r>
              <a:rPr lang="en-US" altLang="zh-CN" sz="1650" dirty="0">
                <a:latin typeface="微软雅黑" panose="020B0503020204020204" pitchFamily="34" charset="-122"/>
                <a:ea typeface="微软雅黑" panose="020B0503020204020204" pitchFamily="34" charset="-122"/>
              </a:rPr>
              <a:t> (pp. 2872-2879). IEEE.</a:t>
            </a:r>
          </a:p>
          <a:p>
            <a:endParaRPr lang="en-US" altLang="zh-CN" sz="1650" dirty="0">
              <a:latin typeface="微软雅黑" panose="020B0503020204020204" pitchFamily="34" charset="-122"/>
              <a:ea typeface="微软雅黑" panose="020B0503020204020204" pitchFamily="34" charset="-122"/>
            </a:endParaRPr>
          </a:p>
          <a:p>
            <a:endParaRPr lang="en-US" altLang="zh-CN" sz="1650" dirty="0">
              <a:latin typeface="微软雅黑" panose="020B0503020204020204" pitchFamily="34" charset="-122"/>
              <a:ea typeface="微软雅黑" panose="020B0503020204020204" pitchFamily="34" charset="-122"/>
            </a:endParaRPr>
          </a:p>
          <a:p>
            <a:r>
              <a:rPr lang="en-US" altLang="zh-CN" sz="1650" dirty="0">
                <a:latin typeface="微软雅黑" panose="020B0503020204020204" pitchFamily="34" charset="-122"/>
                <a:ea typeface="微软雅黑" panose="020B0503020204020204" pitchFamily="34" charset="-122"/>
              </a:rPr>
              <a:t>[6]</a:t>
            </a:r>
            <a:r>
              <a:rPr lang="en-US" altLang="zh-CN" sz="1650" dirty="0"/>
              <a:t> </a:t>
            </a:r>
            <a:r>
              <a:rPr lang="en-US" altLang="zh-CN" sz="1650" dirty="0" err="1">
                <a:latin typeface="微软雅黑" panose="020B0503020204020204" pitchFamily="34" charset="-122"/>
                <a:ea typeface="微软雅黑" panose="020B0503020204020204" pitchFamily="34" charset="-122"/>
              </a:rPr>
              <a:t>Dubins</a:t>
            </a:r>
            <a:r>
              <a:rPr lang="en-US" altLang="zh-CN" sz="1650" dirty="0">
                <a:latin typeface="微软雅黑" panose="020B0503020204020204" pitchFamily="34" charset="-122"/>
                <a:ea typeface="微软雅黑" panose="020B0503020204020204" pitchFamily="34" charset="-122"/>
              </a:rPr>
              <a:t>, L. E. (1957). On curves of minimal length with a constraint on average curvature, and with prescribed initial and terminal positions and tangents. </a:t>
            </a:r>
            <a:r>
              <a:rPr lang="en-US" altLang="zh-CN" sz="1650" i="1" dirty="0">
                <a:latin typeface="微软雅黑" panose="020B0503020204020204" pitchFamily="34" charset="-122"/>
                <a:ea typeface="微软雅黑" panose="020B0503020204020204" pitchFamily="34" charset="-122"/>
              </a:rPr>
              <a:t>American Journal of mathematics</a:t>
            </a:r>
            <a:r>
              <a:rPr lang="en-US" altLang="zh-CN" sz="1650" dirty="0">
                <a:latin typeface="微软雅黑" panose="020B0503020204020204" pitchFamily="34" charset="-122"/>
                <a:ea typeface="微软雅黑" panose="020B0503020204020204" pitchFamily="34" charset="-122"/>
              </a:rPr>
              <a:t>, </a:t>
            </a:r>
            <a:r>
              <a:rPr lang="en-US" altLang="zh-CN" sz="1650" i="1" dirty="0">
                <a:latin typeface="微软雅黑" panose="020B0503020204020204" pitchFamily="34" charset="-122"/>
                <a:ea typeface="微软雅黑" panose="020B0503020204020204" pitchFamily="34" charset="-122"/>
              </a:rPr>
              <a:t>79</a:t>
            </a:r>
            <a:r>
              <a:rPr lang="en-US" altLang="zh-CN" sz="1650" dirty="0">
                <a:latin typeface="微软雅黑" panose="020B0503020204020204" pitchFamily="34" charset="-122"/>
                <a:ea typeface="微软雅黑" panose="020B0503020204020204" pitchFamily="34" charset="-122"/>
              </a:rPr>
              <a:t>(3), 497-516.</a:t>
            </a:r>
          </a:p>
          <a:p>
            <a:endParaRPr lang="en-US" altLang="zh-CN" sz="1650" dirty="0">
              <a:latin typeface="微软雅黑" panose="020B0503020204020204" pitchFamily="34" charset="-122"/>
              <a:ea typeface="微软雅黑" panose="020B0503020204020204" pitchFamily="34" charset="-122"/>
            </a:endParaRPr>
          </a:p>
          <a:p>
            <a:endParaRPr lang="en-US" altLang="zh-CN" sz="1650" dirty="0">
              <a:latin typeface="微软雅黑" panose="020B0503020204020204" pitchFamily="34" charset="-122"/>
              <a:ea typeface="微软雅黑" panose="020B0503020204020204" pitchFamily="34" charset="-122"/>
            </a:endParaRPr>
          </a:p>
          <a:p>
            <a:r>
              <a:rPr lang="en-US" altLang="zh-CN" sz="1650" dirty="0">
                <a:latin typeface="微软雅黑" panose="020B0503020204020204" pitchFamily="34" charset="-122"/>
                <a:ea typeface="微软雅黑" panose="020B0503020204020204" pitchFamily="34" charset="-122"/>
              </a:rPr>
              <a:t>[7] https://gieseanw.files.wordpress.com/2012/10/dubins.pdf</a:t>
            </a:r>
          </a:p>
        </p:txBody>
      </p:sp>
    </p:spTree>
    <p:extLst>
      <p:ext uri="{BB962C8B-B14F-4D97-AF65-F5344CB8AC3E}">
        <p14:creationId xmlns:p14="http://schemas.microsoft.com/office/powerpoint/2010/main" val="4223122558"/>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17</a:t>
            </a:fld>
            <a:endParaRPr lang="zh-CN" altLang="en-US" dirty="0"/>
          </a:p>
        </p:txBody>
      </p:sp>
      <p:grpSp>
        <p:nvGrpSpPr>
          <p:cNvPr id="13" name="组合 12"/>
          <p:cNvGrpSpPr/>
          <p:nvPr/>
        </p:nvGrpSpPr>
        <p:grpSpPr>
          <a:xfrm>
            <a:off x="-2" y="-5682"/>
            <a:ext cx="12192002" cy="1129773"/>
            <a:chOff x="-2" y="-5682"/>
            <a:chExt cx="12192002" cy="1129773"/>
          </a:xfrm>
        </p:grpSpPr>
        <p:sp>
          <p:nvSpPr>
            <p:cNvPr id="14" name="矩形 13"/>
            <p:cNvSpPr/>
            <p:nvPr/>
          </p:nvSpPr>
          <p:spPr>
            <a:xfrm flipV="1">
              <a:off x="-2"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79026" y="-5682"/>
              <a:ext cx="7399245" cy="825226"/>
            </a:xfrm>
            <a:prstGeom prst="rect">
              <a:avLst/>
            </a:prstGeom>
          </p:spPr>
          <p:txBody>
            <a:bodyPr wrap="square">
              <a:spAutoFit/>
            </a:bodyPr>
            <a:lstStyle/>
            <a:p>
              <a:pPr>
                <a:lnSpc>
                  <a:spcPct val="150000"/>
                </a:lnSpc>
              </a:pPr>
              <a:endParaRPr lang="zh-CN" altLang="en-US" sz="3600" b="1" dirty="0">
                <a:solidFill>
                  <a:schemeClr val="bg1"/>
                </a:solidFill>
                <a:latin typeface="华文中宋" pitchFamily="2" charset="-122"/>
                <a:ea typeface="华文中宋" pitchFamily="2" charset="-122"/>
              </a:endParaRPr>
            </a:p>
          </p:txBody>
        </p:sp>
        <p:sp>
          <p:nvSpPr>
            <p:cNvPr id="16" name="矩形 15"/>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TextBox 1"/>
          <p:cNvSpPr txBox="1"/>
          <p:nvPr/>
        </p:nvSpPr>
        <p:spPr>
          <a:xfrm>
            <a:off x="1699094" y="2974008"/>
            <a:ext cx="8793812" cy="830997"/>
          </a:xfrm>
          <a:prstGeom prst="rect">
            <a:avLst/>
          </a:prstGeom>
          <a:noFill/>
        </p:spPr>
        <p:txBody>
          <a:bodyPr wrap="square" rtlCol="0">
            <a:spAutoFit/>
          </a:bodyPr>
          <a:lstStyle/>
          <a:p>
            <a:pPr algn="ctr"/>
            <a:r>
              <a:rPr lang="zh-CN" altLang="en-US" sz="4800" b="1" dirty="0">
                <a:solidFill>
                  <a:srgbClr val="7030A0"/>
                </a:solidFill>
                <a:latin typeface="微软雅黑" pitchFamily="34" charset="-122"/>
                <a:ea typeface="微软雅黑" pitchFamily="34" charset="-122"/>
              </a:rPr>
              <a:t>请各位老师批评指正</a:t>
            </a:r>
            <a:r>
              <a:rPr lang="en-US" altLang="zh-CN" sz="4800" b="1" dirty="0">
                <a:solidFill>
                  <a:srgbClr val="7030A0"/>
                </a:solidFill>
                <a:latin typeface="微软雅黑" pitchFamily="34" charset="-122"/>
                <a:ea typeface="微软雅黑" pitchFamily="34" charset="-122"/>
              </a:rPr>
              <a:t>!</a:t>
            </a:r>
          </a:p>
        </p:txBody>
      </p:sp>
    </p:spTree>
    <p:extLst>
      <p:ext uri="{BB962C8B-B14F-4D97-AF65-F5344CB8AC3E}">
        <p14:creationId xmlns:p14="http://schemas.microsoft.com/office/powerpoint/2010/main" val="1698452534"/>
      </p:ext>
    </p:extLst>
  </p:cSld>
  <p:clrMapOvr>
    <a:masterClrMapping/>
  </p:clrMapOvr>
  <mc:AlternateContent xmlns:mc="http://schemas.openxmlformats.org/markup-compatibility/2006" xmlns:p14="http://schemas.microsoft.com/office/powerpoint/2010/main">
    <mc:Choice Requires="p14">
      <p:transition spd="med" p14:dur="700" advTm="4082">
        <p:fade/>
      </p:transition>
    </mc:Choice>
    <mc:Fallback xmlns="">
      <p:transition spd="med" advTm="4082">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2</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1210588"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目录</a:t>
            </a:r>
          </a:p>
        </p:txBody>
      </p:sp>
      <p:grpSp>
        <p:nvGrpSpPr>
          <p:cNvPr id="10" name="组合 9">
            <a:extLst>
              <a:ext uri="{FF2B5EF4-FFF2-40B4-BE49-F238E27FC236}">
                <a16:creationId xmlns:a16="http://schemas.microsoft.com/office/drawing/2014/main" id="{EB254E79-1E54-4F26-9604-005CB028A4D1}"/>
              </a:ext>
            </a:extLst>
          </p:cNvPr>
          <p:cNvGrpSpPr/>
          <p:nvPr/>
        </p:nvGrpSpPr>
        <p:grpSpPr bwMode="auto">
          <a:xfrm>
            <a:off x="1807747" y="4111644"/>
            <a:ext cx="4843462" cy="712788"/>
            <a:chOff x="6298049" y="1397569"/>
            <a:chExt cx="4842391" cy="712882"/>
          </a:xfrm>
        </p:grpSpPr>
        <p:sp>
          <p:nvSpPr>
            <p:cNvPr id="11" name="文本框 20">
              <a:extLst>
                <a:ext uri="{FF2B5EF4-FFF2-40B4-BE49-F238E27FC236}">
                  <a16:creationId xmlns:a16="http://schemas.microsoft.com/office/drawing/2014/main" id="{DD434820-D5E2-4866-8793-7D7B4068D7A4}"/>
                </a:ext>
              </a:extLst>
            </p:cNvPr>
            <p:cNvSpPr txBox="1">
              <a:spLocks noChangeArrowheads="1"/>
            </p:cNvSpPr>
            <p:nvPr/>
          </p:nvSpPr>
          <p:spPr bwMode="auto">
            <a:xfrm>
              <a:off x="7469629" y="1492399"/>
              <a:ext cx="3521446" cy="52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b="1" dirty="0">
                  <a:solidFill>
                    <a:srgbClr val="7030A0"/>
                  </a:solidFill>
                  <a:latin typeface="微软雅黑" panose="020B0503020204020204" pitchFamily="34" charset="-122"/>
                  <a:ea typeface="微软雅黑" panose="020B0503020204020204" pitchFamily="34" charset="-122"/>
                </a:rPr>
                <a:t>时间安排</a:t>
              </a:r>
            </a:p>
          </p:txBody>
        </p:sp>
        <p:sp>
          <p:nvSpPr>
            <p:cNvPr id="12" name="矩形 11">
              <a:extLst>
                <a:ext uri="{FF2B5EF4-FFF2-40B4-BE49-F238E27FC236}">
                  <a16:creationId xmlns:a16="http://schemas.microsoft.com/office/drawing/2014/main" id="{01410016-4F40-425C-8CB3-DE40D972A066}"/>
                </a:ext>
              </a:extLst>
            </p:cNvPr>
            <p:cNvSpPr/>
            <p:nvPr/>
          </p:nvSpPr>
          <p:spPr>
            <a:xfrm>
              <a:off x="7180504" y="1397569"/>
              <a:ext cx="3959936" cy="712882"/>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3" name="组合 68">
              <a:extLst>
                <a:ext uri="{FF2B5EF4-FFF2-40B4-BE49-F238E27FC236}">
                  <a16:creationId xmlns:a16="http://schemas.microsoft.com/office/drawing/2014/main" id="{D2A53144-6407-4518-95D4-2249742C77A3}"/>
                </a:ext>
              </a:extLst>
            </p:cNvPr>
            <p:cNvGrpSpPr/>
            <p:nvPr/>
          </p:nvGrpSpPr>
          <p:grpSpPr bwMode="auto">
            <a:xfrm>
              <a:off x="6298049" y="1397569"/>
              <a:ext cx="919239" cy="712882"/>
              <a:chOff x="6191369" y="1397569"/>
              <a:chExt cx="919239" cy="712882"/>
            </a:xfrm>
          </p:grpSpPr>
          <p:sp>
            <p:nvSpPr>
              <p:cNvPr id="14" name="矩形 13">
                <a:extLst>
                  <a:ext uri="{FF2B5EF4-FFF2-40B4-BE49-F238E27FC236}">
                    <a16:creationId xmlns:a16="http://schemas.microsoft.com/office/drawing/2014/main" id="{03C0A465-0513-40C9-986A-B7121C7264D5}"/>
                  </a:ext>
                </a:extLst>
              </p:cNvPr>
              <p:cNvSpPr/>
              <p:nvPr/>
            </p:nvSpPr>
            <p:spPr>
              <a:xfrm>
                <a:off x="6294533" y="1397569"/>
                <a:ext cx="712631" cy="712882"/>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文本框 18">
                <a:extLst>
                  <a:ext uri="{FF2B5EF4-FFF2-40B4-BE49-F238E27FC236}">
                    <a16:creationId xmlns:a16="http://schemas.microsoft.com/office/drawing/2014/main" id="{6E5F295E-969E-48EB-BBAD-D70967523846}"/>
                  </a:ext>
                </a:extLst>
              </p:cNvPr>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dirty="0">
                    <a:solidFill>
                      <a:srgbClr val="7030A0"/>
                    </a:solidFill>
                    <a:latin typeface="Impact" panose="020B0806030902050204" pitchFamily="34" charset="0"/>
                  </a:rPr>
                  <a:t>3</a:t>
                </a:r>
                <a:endParaRPr lang="zh-CN" altLang="en-US" sz="3600" dirty="0">
                  <a:solidFill>
                    <a:srgbClr val="7030A0"/>
                  </a:solidFill>
                  <a:latin typeface="Impact" panose="020B0806030902050204" pitchFamily="34" charset="0"/>
                </a:endParaRPr>
              </a:p>
            </p:txBody>
          </p:sp>
        </p:grpSp>
      </p:grpSp>
      <p:grpSp>
        <p:nvGrpSpPr>
          <p:cNvPr id="21" name="组合 20">
            <a:extLst>
              <a:ext uri="{FF2B5EF4-FFF2-40B4-BE49-F238E27FC236}">
                <a16:creationId xmlns:a16="http://schemas.microsoft.com/office/drawing/2014/main" id="{9D62E824-2E13-4468-8407-9C1FBCC81B2A}"/>
              </a:ext>
            </a:extLst>
          </p:cNvPr>
          <p:cNvGrpSpPr/>
          <p:nvPr/>
        </p:nvGrpSpPr>
        <p:grpSpPr bwMode="auto">
          <a:xfrm>
            <a:off x="1807747" y="2939614"/>
            <a:ext cx="4843462" cy="712788"/>
            <a:chOff x="6298049" y="1397569"/>
            <a:chExt cx="4842391" cy="712882"/>
          </a:xfrm>
        </p:grpSpPr>
        <p:sp>
          <p:nvSpPr>
            <p:cNvPr id="22" name="文本框 20">
              <a:extLst>
                <a:ext uri="{FF2B5EF4-FFF2-40B4-BE49-F238E27FC236}">
                  <a16:creationId xmlns:a16="http://schemas.microsoft.com/office/drawing/2014/main" id="{AC72CDD4-7BF9-41DE-9486-CFBD8611515A}"/>
                </a:ext>
              </a:extLst>
            </p:cNvPr>
            <p:cNvSpPr txBox="1">
              <a:spLocks noChangeArrowheads="1"/>
            </p:cNvSpPr>
            <p:nvPr/>
          </p:nvSpPr>
          <p:spPr bwMode="auto">
            <a:xfrm>
              <a:off x="7399748" y="1492365"/>
              <a:ext cx="3521446" cy="52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b="1" dirty="0">
                  <a:solidFill>
                    <a:srgbClr val="7030A0"/>
                  </a:solidFill>
                  <a:latin typeface="微软雅黑" panose="020B0503020204020204" pitchFamily="34" charset="-122"/>
                  <a:ea typeface="微软雅黑" panose="020B0503020204020204" pitchFamily="34" charset="-122"/>
                </a:rPr>
                <a:t>后期任务及规划</a:t>
              </a:r>
            </a:p>
          </p:txBody>
        </p:sp>
        <p:sp>
          <p:nvSpPr>
            <p:cNvPr id="23" name="矩形 22">
              <a:extLst>
                <a:ext uri="{FF2B5EF4-FFF2-40B4-BE49-F238E27FC236}">
                  <a16:creationId xmlns:a16="http://schemas.microsoft.com/office/drawing/2014/main" id="{D90CBB28-02BD-45D0-AB2B-C363A8ADC7DB}"/>
                </a:ext>
              </a:extLst>
            </p:cNvPr>
            <p:cNvSpPr/>
            <p:nvPr/>
          </p:nvSpPr>
          <p:spPr>
            <a:xfrm>
              <a:off x="7180504" y="1397569"/>
              <a:ext cx="3959936" cy="712882"/>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4" name="组合 68">
              <a:extLst>
                <a:ext uri="{FF2B5EF4-FFF2-40B4-BE49-F238E27FC236}">
                  <a16:creationId xmlns:a16="http://schemas.microsoft.com/office/drawing/2014/main" id="{34DEF790-74AE-4228-A2BA-E27E86A10B75}"/>
                </a:ext>
              </a:extLst>
            </p:cNvPr>
            <p:cNvGrpSpPr/>
            <p:nvPr/>
          </p:nvGrpSpPr>
          <p:grpSpPr bwMode="auto">
            <a:xfrm>
              <a:off x="6298049" y="1397569"/>
              <a:ext cx="919239" cy="712882"/>
              <a:chOff x="6191369" y="1397569"/>
              <a:chExt cx="919239" cy="712882"/>
            </a:xfrm>
          </p:grpSpPr>
          <p:sp>
            <p:nvSpPr>
              <p:cNvPr id="25" name="矩形 24">
                <a:extLst>
                  <a:ext uri="{FF2B5EF4-FFF2-40B4-BE49-F238E27FC236}">
                    <a16:creationId xmlns:a16="http://schemas.microsoft.com/office/drawing/2014/main" id="{AF3BFC0E-AAB7-4623-8D60-2058761C08FA}"/>
                  </a:ext>
                </a:extLst>
              </p:cNvPr>
              <p:cNvSpPr/>
              <p:nvPr/>
            </p:nvSpPr>
            <p:spPr>
              <a:xfrm>
                <a:off x="6294533" y="1397569"/>
                <a:ext cx="712631" cy="712882"/>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文本框 18">
                <a:extLst>
                  <a:ext uri="{FF2B5EF4-FFF2-40B4-BE49-F238E27FC236}">
                    <a16:creationId xmlns:a16="http://schemas.microsoft.com/office/drawing/2014/main" id="{FD9C12DD-63F3-444C-BF51-153A1B9128B5}"/>
                  </a:ext>
                </a:extLst>
              </p:cNvPr>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dirty="0">
                    <a:solidFill>
                      <a:srgbClr val="7030A0"/>
                    </a:solidFill>
                    <a:latin typeface="Impact" panose="020B0806030902050204" pitchFamily="34" charset="0"/>
                  </a:rPr>
                  <a:t>2</a:t>
                </a:r>
                <a:endParaRPr lang="zh-CN" altLang="en-US" sz="3600" dirty="0">
                  <a:solidFill>
                    <a:srgbClr val="7030A0"/>
                  </a:solidFill>
                  <a:latin typeface="Impact" panose="020B0806030902050204" pitchFamily="34" charset="0"/>
                </a:endParaRPr>
              </a:p>
            </p:txBody>
          </p:sp>
        </p:grpSp>
      </p:grpSp>
      <p:grpSp>
        <p:nvGrpSpPr>
          <p:cNvPr id="27" name="组合 26">
            <a:extLst>
              <a:ext uri="{FF2B5EF4-FFF2-40B4-BE49-F238E27FC236}">
                <a16:creationId xmlns:a16="http://schemas.microsoft.com/office/drawing/2014/main" id="{521E4CD9-46AE-4291-8869-67295E792B9D}"/>
              </a:ext>
            </a:extLst>
          </p:cNvPr>
          <p:cNvGrpSpPr/>
          <p:nvPr/>
        </p:nvGrpSpPr>
        <p:grpSpPr bwMode="auto">
          <a:xfrm>
            <a:off x="1807747" y="1767584"/>
            <a:ext cx="4843462" cy="712788"/>
            <a:chOff x="6298049" y="1397569"/>
            <a:chExt cx="4842391" cy="712882"/>
          </a:xfrm>
        </p:grpSpPr>
        <p:sp>
          <p:nvSpPr>
            <p:cNvPr id="28" name="文本框 20">
              <a:extLst>
                <a:ext uri="{FF2B5EF4-FFF2-40B4-BE49-F238E27FC236}">
                  <a16:creationId xmlns:a16="http://schemas.microsoft.com/office/drawing/2014/main" id="{B976004D-D544-45E2-B85A-B8A646D40F8F}"/>
                </a:ext>
              </a:extLst>
            </p:cNvPr>
            <p:cNvSpPr txBox="1">
              <a:spLocks noChangeArrowheads="1"/>
            </p:cNvSpPr>
            <p:nvPr/>
          </p:nvSpPr>
          <p:spPr bwMode="auto">
            <a:xfrm>
              <a:off x="7469629" y="1492399"/>
              <a:ext cx="3521446" cy="52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b="1" dirty="0">
                  <a:solidFill>
                    <a:srgbClr val="7030A0"/>
                  </a:solidFill>
                  <a:latin typeface="微软雅黑" panose="020B0503020204020204" pitchFamily="34" charset="-122"/>
                  <a:ea typeface="微软雅黑" panose="020B0503020204020204" pitchFamily="34" charset="-122"/>
                </a:rPr>
                <a:t>项目进展</a:t>
              </a:r>
            </a:p>
          </p:txBody>
        </p:sp>
        <p:sp>
          <p:nvSpPr>
            <p:cNvPr id="29" name="矩形 28">
              <a:extLst>
                <a:ext uri="{FF2B5EF4-FFF2-40B4-BE49-F238E27FC236}">
                  <a16:creationId xmlns:a16="http://schemas.microsoft.com/office/drawing/2014/main" id="{E8D720DD-3161-4CF1-B479-73EB1ACC3C7E}"/>
                </a:ext>
              </a:extLst>
            </p:cNvPr>
            <p:cNvSpPr/>
            <p:nvPr/>
          </p:nvSpPr>
          <p:spPr>
            <a:xfrm>
              <a:off x="7180504" y="1397569"/>
              <a:ext cx="3959936" cy="712882"/>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0" name="组合 68">
              <a:extLst>
                <a:ext uri="{FF2B5EF4-FFF2-40B4-BE49-F238E27FC236}">
                  <a16:creationId xmlns:a16="http://schemas.microsoft.com/office/drawing/2014/main" id="{6037C538-06DE-48D4-B188-BAA2FABDFAF1}"/>
                </a:ext>
              </a:extLst>
            </p:cNvPr>
            <p:cNvGrpSpPr/>
            <p:nvPr/>
          </p:nvGrpSpPr>
          <p:grpSpPr bwMode="auto">
            <a:xfrm>
              <a:off x="6298049" y="1397569"/>
              <a:ext cx="919239" cy="712882"/>
              <a:chOff x="6191369" y="1397569"/>
              <a:chExt cx="919239" cy="712882"/>
            </a:xfrm>
          </p:grpSpPr>
          <p:sp>
            <p:nvSpPr>
              <p:cNvPr id="31" name="矩形 30">
                <a:extLst>
                  <a:ext uri="{FF2B5EF4-FFF2-40B4-BE49-F238E27FC236}">
                    <a16:creationId xmlns:a16="http://schemas.microsoft.com/office/drawing/2014/main" id="{E20E1303-BC42-47CE-881B-93F2A4A19EBC}"/>
                  </a:ext>
                </a:extLst>
              </p:cNvPr>
              <p:cNvSpPr/>
              <p:nvPr/>
            </p:nvSpPr>
            <p:spPr>
              <a:xfrm>
                <a:off x="6294533" y="1397569"/>
                <a:ext cx="712631" cy="712882"/>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文本框 18">
                <a:extLst>
                  <a:ext uri="{FF2B5EF4-FFF2-40B4-BE49-F238E27FC236}">
                    <a16:creationId xmlns:a16="http://schemas.microsoft.com/office/drawing/2014/main" id="{29FE41ED-291D-4661-A5AB-96725AE27C52}"/>
                  </a:ext>
                </a:extLst>
              </p:cNvPr>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dirty="0">
                    <a:solidFill>
                      <a:srgbClr val="7030A0"/>
                    </a:solidFill>
                    <a:latin typeface="Impact" panose="020B0806030902050204" pitchFamily="34" charset="0"/>
                  </a:rPr>
                  <a:t>1</a:t>
                </a:r>
                <a:endParaRPr lang="zh-CN" altLang="en-US" sz="3600" dirty="0">
                  <a:solidFill>
                    <a:srgbClr val="7030A0"/>
                  </a:solidFill>
                  <a:latin typeface="Impact" panose="020B0806030902050204" pitchFamily="34" charset="0"/>
                </a:endParaRPr>
              </a:p>
            </p:txBody>
          </p:sp>
        </p:grpSp>
      </p:grpSp>
      <p:grpSp>
        <p:nvGrpSpPr>
          <p:cNvPr id="33" name="组合 32">
            <a:extLst>
              <a:ext uri="{FF2B5EF4-FFF2-40B4-BE49-F238E27FC236}">
                <a16:creationId xmlns:a16="http://schemas.microsoft.com/office/drawing/2014/main" id="{F4D2FDD6-B579-4736-8509-E7BFE859D913}"/>
              </a:ext>
            </a:extLst>
          </p:cNvPr>
          <p:cNvGrpSpPr/>
          <p:nvPr/>
        </p:nvGrpSpPr>
        <p:grpSpPr bwMode="auto">
          <a:xfrm>
            <a:off x="1807747" y="5283674"/>
            <a:ext cx="4843462" cy="712788"/>
            <a:chOff x="6298049" y="1397569"/>
            <a:chExt cx="4842391" cy="712882"/>
          </a:xfrm>
        </p:grpSpPr>
        <p:sp>
          <p:nvSpPr>
            <p:cNvPr id="34" name="文本框 20">
              <a:extLst>
                <a:ext uri="{FF2B5EF4-FFF2-40B4-BE49-F238E27FC236}">
                  <a16:creationId xmlns:a16="http://schemas.microsoft.com/office/drawing/2014/main" id="{45382344-1BB4-4D2C-9C32-D6FC1B584B0F}"/>
                </a:ext>
              </a:extLst>
            </p:cNvPr>
            <p:cNvSpPr txBox="1">
              <a:spLocks noChangeArrowheads="1"/>
            </p:cNvSpPr>
            <p:nvPr/>
          </p:nvSpPr>
          <p:spPr bwMode="auto">
            <a:xfrm>
              <a:off x="7469629" y="1492399"/>
              <a:ext cx="3521446" cy="52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b="1" dirty="0">
                  <a:solidFill>
                    <a:srgbClr val="7030A0"/>
                  </a:solidFill>
                  <a:latin typeface="微软雅黑" panose="020B0503020204020204" pitchFamily="34" charset="-122"/>
                  <a:ea typeface="微软雅黑" panose="020B0503020204020204" pitchFamily="34" charset="-122"/>
                </a:rPr>
                <a:t>参考文献</a:t>
              </a:r>
            </a:p>
          </p:txBody>
        </p:sp>
        <p:sp>
          <p:nvSpPr>
            <p:cNvPr id="35" name="矩形 34">
              <a:extLst>
                <a:ext uri="{FF2B5EF4-FFF2-40B4-BE49-F238E27FC236}">
                  <a16:creationId xmlns:a16="http://schemas.microsoft.com/office/drawing/2014/main" id="{CD11A7B2-FEE6-422B-B9CE-5DD20EC494F6}"/>
                </a:ext>
              </a:extLst>
            </p:cNvPr>
            <p:cNvSpPr/>
            <p:nvPr/>
          </p:nvSpPr>
          <p:spPr>
            <a:xfrm>
              <a:off x="7180504" y="1397569"/>
              <a:ext cx="3959936" cy="712882"/>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6" name="组合 68">
              <a:extLst>
                <a:ext uri="{FF2B5EF4-FFF2-40B4-BE49-F238E27FC236}">
                  <a16:creationId xmlns:a16="http://schemas.microsoft.com/office/drawing/2014/main" id="{9D5A7FA0-3A4F-409A-A64F-9D25B20B0479}"/>
                </a:ext>
              </a:extLst>
            </p:cNvPr>
            <p:cNvGrpSpPr/>
            <p:nvPr/>
          </p:nvGrpSpPr>
          <p:grpSpPr bwMode="auto">
            <a:xfrm>
              <a:off x="6298049" y="1397569"/>
              <a:ext cx="919239" cy="712882"/>
              <a:chOff x="6191369" y="1397569"/>
              <a:chExt cx="919239" cy="712882"/>
            </a:xfrm>
          </p:grpSpPr>
          <p:sp>
            <p:nvSpPr>
              <p:cNvPr id="37" name="矩形 36">
                <a:extLst>
                  <a:ext uri="{FF2B5EF4-FFF2-40B4-BE49-F238E27FC236}">
                    <a16:creationId xmlns:a16="http://schemas.microsoft.com/office/drawing/2014/main" id="{AE0E3E4F-4F64-4322-A6E6-37AB4190552B}"/>
                  </a:ext>
                </a:extLst>
              </p:cNvPr>
              <p:cNvSpPr/>
              <p:nvPr/>
            </p:nvSpPr>
            <p:spPr>
              <a:xfrm>
                <a:off x="6294533" y="1397569"/>
                <a:ext cx="712631" cy="712882"/>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8" name="文本框 18">
                <a:extLst>
                  <a:ext uri="{FF2B5EF4-FFF2-40B4-BE49-F238E27FC236}">
                    <a16:creationId xmlns:a16="http://schemas.microsoft.com/office/drawing/2014/main" id="{DAA6EB6B-EDB3-4893-A619-3C4FCB9B1707}"/>
                  </a:ext>
                </a:extLst>
              </p:cNvPr>
              <p:cNvSpPr txBox="1">
                <a:spLocks noChangeArrowheads="1"/>
              </p:cNvSpPr>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dirty="0">
                    <a:solidFill>
                      <a:srgbClr val="7030A0"/>
                    </a:solidFill>
                    <a:latin typeface="Impact" panose="020B0806030902050204" pitchFamily="34" charset="0"/>
                  </a:rPr>
                  <a:t>4</a:t>
                </a:r>
                <a:endParaRPr lang="zh-CN" altLang="en-US" sz="3600" dirty="0">
                  <a:solidFill>
                    <a:srgbClr val="7030A0"/>
                  </a:solidFill>
                  <a:latin typeface="Impact" panose="020B080603090205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3</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2236510"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项目回顾</a:t>
            </a:r>
          </a:p>
        </p:txBody>
      </p:sp>
      <p:sp>
        <p:nvSpPr>
          <p:cNvPr id="10" name="文本框 9">
            <a:extLst>
              <a:ext uri="{FF2B5EF4-FFF2-40B4-BE49-F238E27FC236}">
                <a16:creationId xmlns:a16="http://schemas.microsoft.com/office/drawing/2014/main" id="{0ACDEE45-F988-48C7-B14F-3DB2546A2905}"/>
              </a:ext>
            </a:extLst>
          </p:cNvPr>
          <p:cNvSpPr txBox="1"/>
          <p:nvPr/>
        </p:nvSpPr>
        <p:spPr>
          <a:xfrm>
            <a:off x="1424102" y="1529809"/>
            <a:ext cx="5109091"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基于数据驱动的移动目标预测与拦截</a:t>
            </a:r>
          </a:p>
        </p:txBody>
      </p:sp>
      <p:sp>
        <p:nvSpPr>
          <p:cNvPr id="11" name="文本框 10">
            <a:extLst>
              <a:ext uri="{FF2B5EF4-FFF2-40B4-BE49-F238E27FC236}">
                <a16:creationId xmlns:a16="http://schemas.microsoft.com/office/drawing/2014/main" id="{EBC8BAC7-D489-487A-8B02-6FCED2BC263A}"/>
              </a:ext>
            </a:extLst>
          </p:cNvPr>
          <p:cNvSpPr txBox="1"/>
          <p:nvPr/>
        </p:nvSpPr>
        <p:spPr>
          <a:xfrm>
            <a:off x="1270214" y="2243701"/>
            <a:ext cx="8263801" cy="3782895"/>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基于数据的预测</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移动目标的系统输入未知，目标内部控制策略未知（前提）</a:t>
            </a:r>
            <a:endParaRPr lang="en-US" altLang="zh-CN"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观测移动目标航迹点，获取历史运动数据，</a:t>
            </a:r>
            <a:r>
              <a:rPr lang="zh-CN" altLang="en-US" dirty="0">
                <a:solidFill>
                  <a:srgbClr val="7030A0"/>
                </a:solidFill>
                <a:latin typeface="微软雅黑" panose="020B0503020204020204" pitchFamily="34" charset="-122"/>
                <a:ea typeface="微软雅黑" panose="020B0503020204020204" pitchFamily="34" charset="-122"/>
              </a:rPr>
              <a:t>基于历史数据</a:t>
            </a:r>
            <a:r>
              <a:rPr lang="zh-CN" altLang="en-US" dirty="0">
                <a:latin typeface="微软雅黑" panose="020B0503020204020204" pitchFamily="34" charset="-122"/>
                <a:ea typeface="微软雅黑" panose="020B0503020204020204" pitchFamily="34" charset="-122"/>
              </a:rPr>
              <a:t>进行在线轨迹预测</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完成拦截</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       移动目标以一定</a:t>
            </a:r>
            <a:r>
              <a:rPr lang="zh-CN" altLang="en-US" dirty="0">
                <a:solidFill>
                  <a:srgbClr val="7030A0"/>
                </a:solidFill>
                <a:latin typeface="微软雅黑" panose="020B0503020204020204" pitchFamily="34" charset="-122"/>
                <a:ea typeface="微软雅黑" panose="020B0503020204020204" pitchFamily="34" charset="-122"/>
              </a:rPr>
              <a:t>规律运动</a:t>
            </a:r>
            <a:r>
              <a:rPr lang="zh-CN" altLang="en-US" dirty="0">
                <a:latin typeface="微软雅黑" panose="020B0503020204020204" pitchFamily="34" charset="-122"/>
                <a:ea typeface="微软雅黑" panose="020B0503020204020204" pitchFamily="34" charset="-122"/>
              </a:rPr>
              <a:t>，智能体需要实现对目标的</a:t>
            </a:r>
            <a:r>
              <a:rPr lang="zh-CN" altLang="en-US" dirty="0">
                <a:solidFill>
                  <a:srgbClr val="7030A0"/>
                </a:solidFill>
                <a:latin typeface="微软雅黑" panose="020B0503020204020204" pitchFamily="34" charset="-122"/>
                <a:ea typeface="微软雅黑" panose="020B0503020204020204" pitchFamily="34" charset="-122"/>
              </a:rPr>
              <a:t>阻挡或拦截</a:t>
            </a:r>
            <a:endParaRPr lang="en-US" altLang="zh-CN" dirty="0">
              <a:solidFill>
                <a:srgbClr val="7030A0"/>
              </a:solidFill>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       选择合适的拦截点，通过路径规划算法生成最优化的拦截路径</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实验环境：</a:t>
            </a: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gazebo</a:t>
            </a:r>
            <a:r>
              <a:rPr lang="zh-CN" altLang="en-US" dirty="0">
                <a:latin typeface="微软雅黑" panose="020B0503020204020204" pitchFamily="34" charset="-122"/>
                <a:ea typeface="微软雅黑" panose="020B0503020204020204" pitchFamily="34" charset="-122"/>
              </a:rPr>
              <a:t>的仿真环境</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9578761"/>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4</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2236510"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项目进展</a:t>
            </a:r>
          </a:p>
        </p:txBody>
      </p:sp>
      <p:grpSp>
        <p:nvGrpSpPr>
          <p:cNvPr id="12" name="组合 11">
            <a:extLst>
              <a:ext uri="{FF2B5EF4-FFF2-40B4-BE49-F238E27FC236}">
                <a16:creationId xmlns:a16="http://schemas.microsoft.com/office/drawing/2014/main" id="{E2D2CE6E-A1D4-47BD-B0C6-FD78FF10C06C}"/>
              </a:ext>
            </a:extLst>
          </p:cNvPr>
          <p:cNvGrpSpPr/>
          <p:nvPr/>
        </p:nvGrpSpPr>
        <p:grpSpPr>
          <a:xfrm>
            <a:off x="1136263" y="1582681"/>
            <a:ext cx="9919473" cy="2533124"/>
            <a:chOff x="509015" y="3547415"/>
            <a:chExt cx="10062487" cy="2587710"/>
          </a:xfrm>
        </p:grpSpPr>
        <p:sp>
          <p:nvSpPr>
            <p:cNvPr id="13" name="矩形 12">
              <a:extLst>
                <a:ext uri="{FF2B5EF4-FFF2-40B4-BE49-F238E27FC236}">
                  <a16:creationId xmlns:a16="http://schemas.microsoft.com/office/drawing/2014/main" id="{9435BC0B-B1A5-4D57-BF5D-94AFF943D170}"/>
                </a:ext>
              </a:extLst>
            </p:cNvPr>
            <p:cNvSpPr/>
            <p:nvPr/>
          </p:nvSpPr>
          <p:spPr>
            <a:xfrm>
              <a:off x="509015" y="3547415"/>
              <a:ext cx="5167812" cy="2587710"/>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630308A4-1DD0-47BE-9693-3CBFA1BB06FE}"/>
                </a:ext>
              </a:extLst>
            </p:cNvPr>
            <p:cNvGrpSpPr/>
            <p:nvPr/>
          </p:nvGrpSpPr>
          <p:grpSpPr>
            <a:xfrm>
              <a:off x="1040850" y="3949620"/>
              <a:ext cx="9530652" cy="1948814"/>
              <a:chOff x="1040850" y="3949620"/>
              <a:chExt cx="9530652" cy="1948814"/>
            </a:xfrm>
          </p:grpSpPr>
          <p:grpSp>
            <p:nvGrpSpPr>
              <p:cNvPr id="15" name="组合 14">
                <a:extLst>
                  <a:ext uri="{FF2B5EF4-FFF2-40B4-BE49-F238E27FC236}">
                    <a16:creationId xmlns:a16="http://schemas.microsoft.com/office/drawing/2014/main" id="{3364EEF4-7835-4072-BA3C-3808CF9C9BEF}"/>
                  </a:ext>
                </a:extLst>
              </p:cNvPr>
              <p:cNvGrpSpPr/>
              <p:nvPr/>
            </p:nvGrpSpPr>
            <p:grpSpPr>
              <a:xfrm>
                <a:off x="5940985" y="3951830"/>
                <a:ext cx="1267985" cy="593915"/>
                <a:chOff x="1301263" y="1727785"/>
                <a:chExt cx="1641230" cy="734062"/>
              </a:xfrm>
            </p:grpSpPr>
            <p:sp>
              <p:nvSpPr>
                <p:cNvPr id="56" name="矩形 55">
                  <a:extLst>
                    <a:ext uri="{FF2B5EF4-FFF2-40B4-BE49-F238E27FC236}">
                      <a16:creationId xmlns:a16="http://schemas.microsoft.com/office/drawing/2014/main" id="{679153B5-4356-44BD-9EB6-77D75DB0CEA7}"/>
                    </a:ext>
                  </a:extLst>
                </p:cNvPr>
                <p:cNvSpPr/>
                <p:nvPr/>
              </p:nvSpPr>
              <p:spPr>
                <a:xfrm>
                  <a:off x="1301263" y="1727785"/>
                  <a:ext cx="1641230" cy="73406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err="1">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C5E8FCB4-A6F9-4AB2-9899-356932FEC8CE}"/>
                    </a:ext>
                  </a:extLst>
                </p:cNvPr>
                <p:cNvSpPr txBox="1"/>
                <p:nvPr/>
              </p:nvSpPr>
              <p:spPr>
                <a:xfrm>
                  <a:off x="1410614" y="1872991"/>
                  <a:ext cx="1463610" cy="418443"/>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controller</a:t>
                  </a:r>
                  <a:endParaRPr lang="zh-CN" altLang="en-US" sz="1600" dirty="0">
                    <a:latin typeface="微软雅黑" panose="020B0503020204020204" pitchFamily="34" charset="-122"/>
                    <a:ea typeface="微软雅黑" panose="020B0503020204020204" pitchFamily="34" charset="-122"/>
                  </a:endParaRPr>
                </a:p>
              </p:txBody>
            </p:sp>
          </p:grpSp>
          <p:cxnSp>
            <p:nvCxnSpPr>
              <p:cNvPr id="21" name="直接箭头连接符 20">
                <a:extLst>
                  <a:ext uri="{FF2B5EF4-FFF2-40B4-BE49-F238E27FC236}">
                    <a16:creationId xmlns:a16="http://schemas.microsoft.com/office/drawing/2014/main" id="{9A4AAC4D-4F98-4441-9496-3819317090E2}"/>
                  </a:ext>
                </a:extLst>
              </p:cNvPr>
              <p:cNvCxnSpPr>
                <a:cxnSpLocks/>
              </p:cNvCxnSpPr>
              <p:nvPr/>
            </p:nvCxnSpPr>
            <p:spPr bwMode="auto">
              <a:xfrm>
                <a:off x="7208970" y="4244825"/>
                <a:ext cx="90678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22" name="组合 21">
                <a:extLst>
                  <a:ext uri="{FF2B5EF4-FFF2-40B4-BE49-F238E27FC236}">
                    <a16:creationId xmlns:a16="http://schemas.microsoft.com/office/drawing/2014/main" id="{136B11E9-B90B-4507-BAA1-2695E3378379}"/>
                  </a:ext>
                </a:extLst>
              </p:cNvPr>
              <p:cNvGrpSpPr/>
              <p:nvPr/>
            </p:nvGrpSpPr>
            <p:grpSpPr>
              <a:xfrm>
                <a:off x="8115751" y="3951830"/>
                <a:ext cx="1267985" cy="593915"/>
                <a:chOff x="1301263" y="1727785"/>
                <a:chExt cx="1641230" cy="734062"/>
              </a:xfrm>
            </p:grpSpPr>
            <p:sp>
              <p:nvSpPr>
                <p:cNvPr id="54" name="矩形 53">
                  <a:extLst>
                    <a:ext uri="{FF2B5EF4-FFF2-40B4-BE49-F238E27FC236}">
                      <a16:creationId xmlns:a16="http://schemas.microsoft.com/office/drawing/2014/main" id="{09295819-7065-4F5B-97F1-D56F6FD1A29C}"/>
                    </a:ext>
                  </a:extLst>
                </p:cNvPr>
                <p:cNvSpPr/>
                <p:nvPr/>
              </p:nvSpPr>
              <p:spPr>
                <a:xfrm>
                  <a:off x="1301263" y="1727785"/>
                  <a:ext cx="1641230" cy="73406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3063E6EE-BA6E-472F-A1A7-BFAE914E47E1}"/>
                    </a:ext>
                  </a:extLst>
                </p:cNvPr>
                <p:cNvSpPr txBox="1"/>
                <p:nvPr/>
              </p:nvSpPr>
              <p:spPr>
                <a:xfrm>
                  <a:off x="1643179" y="1855437"/>
                  <a:ext cx="75052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plant</a:t>
                  </a:r>
                  <a:endParaRPr lang="zh-CN" altLang="en-US" dirty="0">
                    <a:latin typeface="微软雅黑" panose="020B0503020204020204" pitchFamily="34" charset="-122"/>
                    <a:ea typeface="微软雅黑" panose="020B0503020204020204" pitchFamily="34" charset="-122"/>
                  </a:endParaRPr>
                </a:p>
              </p:txBody>
            </p:sp>
          </p:grpSp>
          <p:cxnSp>
            <p:nvCxnSpPr>
              <p:cNvPr id="23" name="直接箭头连接符 22">
                <a:extLst>
                  <a:ext uri="{FF2B5EF4-FFF2-40B4-BE49-F238E27FC236}">
                    <a16:creationId xmlns:a16="http://schemas.microsoft.com/office/drawing/2014/main" id="{76D7B291-E9CA-4110-AFD3-92FBEC638390}"/>
                  </a:ext>
                </a:extLst>
              </p:cNvPr>
              <p:cNvCxnSpPr>
                <a:cxnSpLocks/>
              </p:cNvCxnSpPr>
              <p:nvPr/>
            </p:nvCxnSpPr>
            <p:spPr bwMode="auto">
              <a:xfrm>
                <a:off x="9383736" y="4252293"/>
                <a:ext cx="118776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直接连接符 23">
                <a:extLst>
                  <a:ext uri="{FF2B5EF4-FFF2-40B4-BE49-F238E27FC236}">
                    <a16:creationId xmlns:a16="http://schemas.microsoft.com/office/drawing/2014/main" id="{ED98570D-05BB-4926-9052-8CB985BC62E7}"/>
                  </a:ext>
                </a:extLst>
              </p:cNvPr>
              <p:cNvCxnSpPr>
                <a:cxnSpLocks/>
              </p:cNvCxnSpPr>
              <p:nvPr/>
            </p:nvCxnSpPr>
            <p:spPr bwMode="auto">
              <a:xfrm>
                <a:off x="9977618" y="4244825"/>
                <a:ext cx="0" cy="961595"/>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25" name="组合 24">
                <a:extLst>
                  <a:ext uri="{FF2B5EF4-FFF2-40B4-BE49-F238E27FC236}">
                    <a16:creationId xmlns:a16="http://schemas.microsoft.com/office/drawing/2014/main" id="{8DB76FA9-31E7-4DC1-A932-512EB6CBC76B}"/>
                  </a:ext>
                </a:extLst>
              </p:cNvPr>
              <p:cNvGrpSpPr/>
              <p:nvPr/>
            </p:nvGrpSpPr>
            <p:grpSpPr>
              <a:xfrm>
                <a:off x="7052088" y="4909462"/>
                <a:ext cx="1267985" cy="593915"/>
                <a:chOff x="1301263" y="1727785"/>
                <a:chExt cx="1641230" cy="734062"/>
              </a:xfrm>
            </p:grpSpPr>
            <p:sp>
              <p:nvSpPr>
                <p:cNvPr id="52" name="矩形 51">
                  <a:extLst>
                    <a:ext uri="{FF2B5EF4-FFF2-40B4-BE49-F238E27FC236}">
                      <a16:creationId xmlns:a16="http://schemas.microsoft.com/office/drawing/2014/main" id="{C637104B-FC95-4A4C-8E9B-2DBAD117CDDF}"/>
                    </a:ext>
                  </a:extLst>
                </p:cNvPr>
                <p:cNvSpPr/>
                <p:nvPr/>
              </p:nvSpPr>
              <p:spPr>
                <a:xfrm>
                  <a:off x="1301263" y="1727785"/>
                  <a:ext cx="1641230" cy="73406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93CFE68E-2FDE-42EF-AD13-B3DAB430D0E2}"/>
                    </a:ext>
                  </a:extLst>
                </p:cNvPr>
                <p:cNvSpPr txBox="1"/>
                <p:nvPr/>
              </p:nvSpPr>
              <p:spPr>
                <a:xfrm>
                  <a:off x="1561549" y="1866326"/>
                  <a:ext cx="1176863" cy="456484"/>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sensor</a:t>
                  </a:r>
                  <a:endParaRPr lang="zh-CN" altLang="en-US" dirty="0">
                    <a:latin typeface="微软雅黑" panose="020B0503020204020204" pitchFamily="34" charset="-122"/>
                    <a:ea typeface="微软雅黑" panose="020B0503020204020204" pitchFamily="34" charset="-122"/>
                  </a:endParaRPr>
                </a:p>
              </p:txBody>
            </p:sp>
          </p:grpSp>
          <p:cxnSp>
            <p:nvCxnSpPr>
              <p:cNvPr id="26" name="直接箭头连接符 25">
                <a:extLst>
                  <a:ext uri="{FF2B5EF4-FFF2-40B4-BE49-F238E27FC236}">
                    <a16:creationId xmlns:a16="http://schemas.microsoft.com/office/drawing/2014/main" id="{1AA960AF-B1D0-460E-9E11-AF46D3F70FD8}"/>
                  </a:ext>
                </a:extLst>
              </p:cNvPr>
              <p:cNvCxnSpPr>
                <a:cxnSpLocks/>
                <a:endCxn id="52" idx="3"/>
              </p:cNvCxnSpPr>
              <p:nvPr/>
            </p:nvCxnSpPr>
            <p:spPr bwMode="auto">
              <a:xfrm flipH="1">
                <a:off x="8320072" y="5206219"/>
                <a:ext cx="1657546" cy="2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27" name="组合 26">
                <a:extLst>
                  <a:ext uri="{FF2B5EF4-FFF2-40B4-BE49-F238E27FC236}">
                    <a16:creationId xmlns:a16="http://schemas.microsoft.com/office/drawing/2014/main" id="{869CA661-4055-4D57-83B7-4D76F4B69163}"/>
                  </a:ext>
                </a:extLst>
              </p:cNvPr>
              <p:cNvGrpSpPr/>
              <p:nvPr/>
            </p:nvGrpSpPr>
            <p:grpSpPr>
              <a:xfrm>
                <a:off x="3608362" y="3949620"/>
                <a:ext cx="1738740" cy="593915"/>
                <a:chOff x="3848793" y="4535687"/>
                <a:chExt cx="1738740" cy="593915"/>
              </a:xfrm>
            </p:grpSpPr>
            <p:sp>
              <p:nvSpPr>
                <p:cNvPr id="50" name="矩形 49">
                  <a:extLst>
                    <a:ext uri="{FF2B5EF4-FFF2-40B4-BE49-F238E27FC236}">
                      <a16:creationId xmlns:a16="http://schemas.microsoft.com/office/drawing/2014/main" id="{F114D732-5D23-441F-9195-E441A62831FD}"/>
                    </a:ext>
                  </a:extLst>
                </p:cNvPr>
                <p:cNvSpPr/>
                <p:nvPr/>
              </p:nvSpPr>
              <p:spPr>
                <a:xfrm>
                  <a:off x="3848793" y="4535687"/>
                  <a:ext cx="1738740" cy="593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err="1">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B2FFB7D6-217F-4CDF-9D57-D9C11529FABC}"/>
                    </a:ext>
                  </a:extLst>
                </p:cNvPr>
                <p:cNvSpPr txBox="1"/>
                <p:nvPr/>
              </p:nvSpPr>
              <p:spPr>
                <a:xfrm>
                  <a:off x="4128900" y="4553029"/>
                  <a:ext cx="1170383" cy="534495"/>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motion </a:t>
                  </a:r>
                </a:p>
                <a:p>
                  <a:pPr algn="ctr"/>
                  <a:r>
                    <a:rPr lang="en-US" altLang="zh-CN" sz="1400" b="1" dirty="0">
                      <a:latin typeface="微软雅黑" panose="020B0503020204020204" pitchFamily="34" charset="-122"/>
                      <a:ea typeface="微软雅黑" panose="020B0503020204020204" pitchFamily="34" charset="-122"/>
                    </a:rPr>
                    <a:t>planning</a:t>
                  </a:r>
                  <a:endParaRPr lang="zh-CN" altLang="en-US" sz="1400" b="1" dirty="0">
                    <a:latin typeface="微软雅黑" panose="020B0503020204020204" pitchFamily="34" charset="-122"/>
                    <a:ea typeface="微软雅黑" panose="020B0503020204020204" pitchFamily="34" charset="-122"/>
                  </a:endParaRPr>
                </a:p>
              </p:txBody>
            </p:sp>
          </p:grpSp>
          <p:cxnSp>
            <p:nvCxnSpPr>
              <p:cNvPr id="28" name="直接箭头连接符 27">
                <a:extLst>
                  <a:ext uri="{FF2B5EF4-FFF2-40B4-BE49-F238E27FC236}">
                    <a16:creationId xmlns:a16="http://schemas.microsoft.com/office/drawing/2014/main" id="{91CCDFF0-0CC7-46E7-ADB7-949C7A9DA8EE}"/>
                  </a:ext>
                </a:extLst>
              </p:cNvPr>
              <p:cNvCxnSpPr>
                <a:cxnSpLocks/>
                <a:stCxn id="50" idx="3"/>
                <a:endCxn id="56" idx="1"/>
              </p:cNvCxnSpPr>
              <p:nvPr/>
            </p:nvCxnSpPr>
            <p:spPr bwMode="auto">
              <a:xfrm>
                <a:off x="5347102" y="4246578"/>
                <a:ext cx="593883" cy="221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29" name="组合 28">
                <a:extLst>
                  <a:ext uri="{FF2B5EF4-FFF2-40B4-BE49-F238E27FC236}">
                    <a16:creationId xmlns:a16="http://schemas.microsoft.com/office/drawing/2014/main" id="{22C1A5A9-266C-43B0-9EDB-8D89F19B1497}"/>
                  </a:ext>
                </a:extLst>
              </p:cNvPr>
              <p:cNvGrpSpPr/>
              <p:nvPr/>
            </p:nvGrpSpPr>
            <p:grpSpPr>
              <a:xfrm>
                <a:off x="1040850" y="3949620"/>
                <a:ext cx="1738740" cy="590410"/>
                <a:chOff x="3848793" y="4535687"/>
                <a:chExt cx="1738740" cy="593915"/>
              </a:xfrm>
            </p:grpSpPr>
            <p:sp>
              <p:nvSpPr>
                <p:cNvPr id="48" name="矩形 47">
                  <a:extLst>
                    <a:ext uri="{FF2B5EF4-FFF2-40B4-BE49-F238E27FC236}">
                      <a16:creationId xmlns:a16="http://schemas.microsoft.com/office/drawing/2014/main" id="{445A7689-D52D-43B6-AA72-0A41463AE832}"/>
                    </a:ext>
                  </a:extLst>
                </p:cNvPr>
                <p:cNvSpPr/>
                <p:nvPr/>
              </p:nvSpPr>
              <p:spPr>
                <a:xfrm>
                  <a:off x="3848793" y="4535687"/>
                  <a:ext cx="1738740" cy="593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err="1">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8203E449-8592-4619-967D-D68979A2BF9C}"/>
                    </a:ext>
                  </a:extLst>
                </p:cNvPr>
                <p:cNvSpPr txBox="1"/>
                <p:nvPr/>
              </p:nvSpPr>
              <p:spPr>
                <a:xfrm>
                  <a:off x="4128900" y="4553029"/>
                  <a:ext cx="1170383" cy="537668"/>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decision</a:t>
                  </a:r>
                </a:p>
                <a:p>
                  <a:pPr algn="ctr"/>
                  <a:r>
                    <a:rPr lang="en-US" altLang="zh-CN" sz="1400" b="1" dirty="0">
                      <a:latin typeface="微软雅黑" panose="020B0503020204020204" pitchFamily="34" charset="-122"/>
                      <a:ea typeface="微软雅黑" panose="020B0503020204020204" pitchFamily="34" charset="-122"/>
                    </a:rPr>
                    <a:t>making</a:t>
                  </a:r>
                  <a:endParaRPr lang="zh-CN" altLang="en-US" sz="1400" b="1" dirty="0">
                    <a:latin typeface="微软雅黑" panose="020B0503020204020204" pitchFamily="34" charset="-122"/>
                    <a:ea typeface="微软雅黑" panose="020B0503020204020204" pitchFamily="34" charset="-122"/>
                  </a:endParaRPr>
                </a:p>
              </p:txBody>
            </p:sp>
          </p:grpSp>
          <p:cxnSp>
            <p:nvCxnSpPr>
              <p:cNvPr id="30" name="直接箭头连接符 29">
                <a:extLst>
                  <a:ext uri="{FF2B5EF4-FFF2-40B4-BE49-F238E27FC236}">
                    <a16:creationId xmlns:a16="http://schemas.microsoft.com/office/drawing/2014/main" id="{805DC8FD-8824-4B62-9077-F04723F456CB}"/>
                  </a:ext>
                </a:extLst>
              </p:cNvPr>
              <p:cNvCxnSpPr>
                <a:cxnSpLocks/>
              </p:cNvCxnSpPr>
              <p:nvPr/>
            </p:nvCxnSpPr>
            <p:spPr bwMode="auto">
              <a:xfrm>
                <a:off x="2779590" y="4353930"/>
                <a:ext cx="828772" cy="17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31" name="组合 30">
                <a:extLst>
                  <a:ext uri="{FF2B5EF4-FFF2-40B4-BE49-F238E27FC236}">
                    <a16:creationId xmlns:a16="http://schemas.microsoft.com/office/drawing/2014/main" id="{A66D40EF-820A-4792-BBC1-B02B525A1D31}"/>
                  </a:ext>
                </a:extLst>
              </p:cNvPr>
              <p:cNvGrpSpPr/>
              <p:nvPr/>
            </p:nvGrpSpPr>
            <p:grpSpPr>
              <a:xfrm>
                <a:off x="3608361" y="4753687"/>
                <a:ext cx="1786181" cy="478917"/>
                <a:chOff x="3586942" y="4820295"/>
                <a:chExt cx="1738740" cy="570590"/>
              </a:xfrm>
            </p:grpSpPr>
            <p:sp>
              <p:nvSpPr>
                <p:cNvPr id="46" name="文本框 45">
                  <a:extLst>
                    <a:ext uri="{FF2B5EF4-FFF2-40B4-BE49-F238E27FC236}">
                      <a16:creationId xmlns:a16="http://schemas.microsoft.com/office/drawing/2014/main" id="{129588D8-E451-4952-8E09-98FF1264A67F}"/>
                    </a:ext>
                  </a:extLst>
                </p:cNvPr>
                <p:cNvSpPr txBox="1"/>
                <p:nvPr/>
              </p:nvSpPr>
              <p:spPr>
                <a:xfrm>
                  <a:off x="3850854" y="4917830"/>
                  <a:ext cx="1262698" cy="403359"/>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localization</a:t>
                  </a:r>
                  <a:endParaRPr lang="zh-CN" altLang="en-US" sz="1600" dirty="0">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F46D6F6F-1D13-430D-8FAE-22572F11FEF0}"/>
                    </a:ext>
                  </a:extLst>
                </p:cNvPr>
                <p:cNvSpPr/>
                <p:nvPr/>
              </p:nvSpPr>
              <p:spPr>
                <a:xfrm>
                  <a:off x="3586942" y="4820295"/>
                  <a:ext cx="1738740" cy="57059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grpSp>
          <p:grpSp>
            <p:nvGrpSpPr>
              <p:cNvPr id="32" name="组合 31">
                <a:extLst>
                  <a:ext uri="{FF2B5EF4-FFF2-40B4-BE49-F238E27FC236}">
                    <a16:creationId xmlns:a16="http://schemas.microsoft.com/office/drawing/2014/main" id="{19A132E7-8E8D-4E3B-A88F-FC765F82E9D9}"/>
                  </a:ext>
                </a:extLst>
              </p:cNvPr>
              <p:cNvGrpSpPr/>
              <p:nvPr/>
            </p:nvGrpSpPr>
            <p:grpSpPr>
              <a:xfrm>
                <a:off x="3421208" y="5437041"/>
                <a:ext cx="1989451" cy="461393"/>
                <a:chOff x="3616242" y="5980840"/>
                <a:chExt cx="1989451" cy="461393"/>
              </a:xfrm>
            </p:grpSpPr>
            <p:sp>
              <p:nvSpPr>
                <p:cNvPr id="44" name="文本框 43">
                  <a:extLst>
                    <a:ext uri="{FF2B5EF4-FFF2-40B4-BE49-F238E27FC236}">
                      <a16:creationId xmlns:a16="http://schemas.microsoft.com/office/drawing/2014/main" id="{AE2485A9-85ED-4754-B0C8-068C6C464F3F}"/>
                    </a:ext>
                  </a:extLst>
                </p:cNvPr>
                <p:cNvSpPr txBox="1"/>
                <p:nvPr/>
              </p:nvSpPr>
              <p:spPr>
                <a:xfrm>
                  <a:off x="3662404" y="6057647"/>
                  <a:ext cx="1943289" cy="307777"/>
                </a:xfrm>
                <a:prstGeom prst="rect">
                  <a:avLst/>
                </a:prstGeom>
                <a:noFill/>
              </p:spPr>
              <p:txBody>
                <a:bodyPr wrap="none" rtlCol="0">
                  <a:spAutoFit/>
                </a:bodyPr>
                <a:lstStyle/>
                <a:p>
                  <a:r>
                    <a:rPr lang="en-US" altLang="zh-CN" sz="1400" dirty="0">
                      <a:latin typeface="微软雅黑" panose="020B0503020204020204" pitchFamily="34" charset="-122"/>
                      <a:ea typeface="微软雅黑" panose="020B0503020204020204" pitchFamily="34" charset="-122"/>
                    </a:rPr>
                    <a:t>detection (tracking) </a:t>
                  </a:r>
                  <a:endParaRPr lang="zh-CN" altLang="en-US" sz="1400" dirty="0">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07FD6AA0-4A94-4A0C-8E75-1A45B6759EB7}"/>
                    </a:ext>
                  </a:extLst>
                </p:cNvPr>
                <p:cNvSpPr/>
                <p:nvPr/>
              </p:nvSpPr>
              <p:spPr>
                <a:xfrm>
                  <a:off x="3616242" y="5980840"/>
                  <a:ext cx="1982591" cy="46139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err="1">
                    <a:latin typeface="微软雅黑" panose="020B0503020204020204" pitchFamily="34" charset="-122"/>
                    <a:ea typeface="微软雅黑" panose="020B0503020204020204" pitchFamily="34" charset="-122"/>
                  </a:endParaRPr>
                </a:p>
              </p:txBody>
            </p:sp>
          </p:grpSp>
          <p:grpSp>
            <p:nvGrpSpPr>
              <p:cNvPr id="33" name="组合 32">
                <a:extLst>
                  <a:ext uri="{FF2B5EF4-FFF2-40B4-BE49-F238E27FC236}">
                    <a16:creationId xmlns:a16="http://schemas.microsoft.com/office/drawing/2014/main" id="{79676044-491A-4783-A547-29C95C568DA0}"/>
                  </a:ext>
                </a:extLst>
              </p:cNvPr>
              <p:cNvGrpSpPr/>
              <p:nvPr/>
            </p:nvGrpSpPr>
            <p:grpSpPr>
              <a:xfrm>
                <a:off x="1040850" y="4859226"/>
                <a:ext cx="1738740" cy="590410"/>
                <a:chOff x="3848793" y="4535687"/>
                <a:chExt cx="1738740" cy="593915"/>
              </a:xfrm>
            </p:grpSpPr>
            <p:sp>
              <p:nvSpPr>
                <p:cNvPr id="42" name="矩形 41">
                  <a:extLst>
                    <a:ext uri="{FF2B5EF4-FFF2-40B4-BE49-F238E27FC236}">
                      <a16:creationId xmlns:a16="http://schemas.microsoft.com/office/drawing/2014/main" id="{F99AE385-B0E7-4031-8B73-9CBF89F0FC65}"/>
                    </a:ext>
                  </a:extLst>
                </p:cNvPr>
                <p:cNvSpPr/>
                <p:nvPr/>
              </p:nvSpPr>
              <p:spPr>
                <a:xfrm>
                  <a:off x="3848793" y="4535687"/>
                  <a:ext cx="1738740" cy="5939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err="1">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11F1A028-9B50-4076-96EA-C4E29C7099BB}"/>
                    </a:ext>
                  </a:extLst>
                </p:cNvPr>
                <p:cNvSpPr txBox="1"/>
                <p:nvPr/>
              </p:nvSpPr>
              <p:spPr>
                <a:xfrm>
                  <a:off x="4090504" y="4648247"/>
                  <a:ext cx="1170383" cy="316276"/>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prediction</a:t>
                  </a:r>
                  <a:endParaRPr lang="zh-CN" altLang="en-US" sz="1400" b="1" dirty="0">
                    <a:latin typeface="微软雅黑" panose="020B0503020204020204" pitchFamily="34" charset="-122"/>
                    <a:ea typeface="微软雅黑" panose="020B0503020204020204" pitchFamily="34" charset="-122"/>
                  </a:endParaRPr>
                </a:p>
              </p:txBody>
            </p:sp>
          </p:grpSp>
          <p:cxnSp>
            <p:nvCxnSpPr>
              <p:cNvPr id="34" name="连接符: 肘形 33">
                <a:extLst>
                  <a:ext uri="{FF2B5EF4-FFF2-40B4-BE49-F238E27FC236}">
                    <a16:creationId xmlns:a16="http://schemas.microsoft.com/office/drawing/2014/main" id="{E98D0D7B-9403-4BEC-8C6C-7C89323222FD}"/>
                  </a:ext>
                </a:extLst>
              </p:cNvPr>
              <p:cNvCxnSpPr>
                <a:stCxn id="52" idx="1"/>
                <a:endCxn id="47" idx="3"/>
              </p:cNvCxnSpPr>
              <p:nvPr/>
            </p:nvCxnSpPr>
            <p:spPr bwMode="auto">
              <a:xfrm rot="10800000">
                <a:off x="5394542" y="4993146"/>
                <a:ext cx="1657546" cy="213274"/>
              </a:xfrm>
              <a:prstGeom prst="bentConnector3">
                <a:avLst>
                  <a:gd name="adj1" fmla="val 77365"/>
                </a:avLst>
              </a:prstGeom>
              <a:solidFill>
                <a:schemeClr val="accent1"/>
              </a:solidFill>
              <a:ln w="9525" cap="flat" cmpd="sng" algn="ctr">
                <a:solidFill>
                  <a:schemeClr val="tx1"/>
                </a:solidFill>
                <a:prstDash val="solid"/>
                <a:round/>
                <a:headEnd type="none" w="med" len="med"/>
                <a:tailEnd type="triangle"/>
              </a:ln>
              <a:effectLst/>
            </p:spPr>
          </p:cxnSp>
          <p:cxnSp>
            <p:nvCxnSpPr>
              <p:cNvPr id="35" name="直接箭头连接符 34">
                <a:extLst>
                  <a:ext uri="{FF2B5EF4-FFF2-40B4-BE49-F238E27FC236}">
                    <a16:creationId xmlns:a16="http://schemas.microsoft.com/office/drawing/2014/main" id="{B06A040A-0647-4F02-BED2-6D2A82AAA02C}"/>
                  </a:ext>
                </a:extLst>
              </p:cNvPr>
              <p:cNvCxnSpPr>
                <a:cxnSpLocks/>
              </p:cNvCxnSpPr>
              <p:nvPr/>
            </p:nvCxnSpPr>
            <p:spPr bwMode="auto">
              <a:xfrm flipV="1">
                <a:off x="5770507" y="4244825"/>
                <a:ext cx="0" cy="7483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6" name="直接连接符 35">
                <a:extLst>
                  <a:ext uri="{FF2B5EF4-FFF2-40B4-BE49-F238E27FC236}">
                    <a16:creationId xmlns:a16="http://schemas.microsoft.com/office/drawing/2014/main" id="{9697A83B-A1C6-47E8-868A-B9CFA1232E61}"/>
                  </a:ext>
                </a:extLst>
              </p:cNvPr>
              <p:cNvCxnSpPr>
                <a:cxnSpLocks/>
              </p:cNvCxnSpPr>
              <p:nvPr/>
            </p:nvCxnSpPr>
            <p:spPr bwMode="auto">
              <a:xfrm>
                <a:off x="5770507" y="5201534"/>
                <a:ext cx="0" cy="4662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直接箭头连接符 36">
                <a:extLst>
                  <a:ext uri="{FF2B5EF4-FFF2-40B4-BE49-F238E27FC236}">
                    <a16:creationId xmlns:a16="http://schemas.microsoft.com/office/drawing/2014/main" id="{A7115FF9-F4F9-4CEB-846A-66A939CA86E6}"/>
                  </a:ext>
                </a:extLst>
              </p:cNvPr>
              <p:cNvCxnSpPr>
                <a:cxnSpLocks/>
              </p:cNvCxnSpPr>
              <p:nvPr/>
            </p:nvCxnSpPr>
            <p:spPr bwMode="auto">
              <a:xfrm flipH="1">
                <a:off x="5408310" y="5667737"/>
                <a:ext cx="36219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连接符: 肘形 37">
                <a:extLst>
                  <a:ext uri="{FF2B5EF4-FFF2-40B4-BE49-F238E27FC236}">
                    <a16:creationId xmlns:a16="http://schemas.microsoft.com/office/drawing/2014/main" id="{5CC713BF-7617-4DF5-BBC6-95987FDE64F6}"/>
                  </a:ext>
                </a:extLst>
              </p:cNvPr>
              <p:cNvCxnSpPr>
                <a:stCxn id="47" idx="1"/>
                <a:endCxn id="42" idx="3"/>
              </p:cNvCxnSpPr>
              <p:nvPr/>
            </p:nvCxnSpPr>
            <p:spPr bwMode="auto">
              <a:xfrm rot="10800000" flipV="1">
                <a:off x="2779591" y="4993145"/>
                <a:ext cx="828771" cy="161285"/>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39" name="直接连接符 38">
                <a:extLst>
                  <a:ext uri="{FF2B5EF4-FFF2-40B4-BE49-F238E27FC236}">
                    <a16:creationId xmlns:a16="http://schemas.microsoft.com/office/drawing/2014/main" id="{F1455D12-0AE4-4F81-9F93-EF2F5D23DD09}"/>
                  </a:ext>
                </a:extLst>
              </p:cNvPr>
              <p:cNvCxnSpPr>
                <a:cxnSpLocks/>
              </p:cNvCxnSpPr>
              <p:nvPr/>
            </p:nvCxnSpPr>
            <p:spPr bwMode="auto">
              <a:xfrm flipH="1">
                <a:off x="3201202" y="5154431"/>
                <a:ext cx="1" cy="51330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直接连接符 39">
                <a:extLst>
                  <a:ext uri="{FF2B5EF4-FFF2-40B4-BE49-F238E27FC236}">
                    <a16:creationId xmlns:a16="http://schemas.microsoft.com/office/drawing/2014/main" id="{9292445B-3E03-4C52-B785-A8AC62183F8D}"/>
                  </a:ext>
                </a:extLst>
              </p:cNvPr>
              <p:cNvCxnSpPr>
                <a:endCxn id="45" idx="1"/>
              </p:cNvCxnSpPr>
              <p:nvPr/>
            </p:nvCxnSpPr>
            <p:spPr bwMode="auto">
              <a:xfrm>
                <a:off x="3201200" y="5667737"/>
                <a:ext cx="220008"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直接箭头连接符 40">
                <a:extLst>
                  <a:ext uri="{FF2B5EF4-FFF2-40B4-BE49-F238E27FC236}">
                    <a16:creationId xmlns:a16="http://schemas.microsoft.com/office/drawing/2014/main" id="{15C7C49E-93EA-4A97-8A29-7CB457B77AE5}"/>
                  </a:ext>
                </a:extLst>
              </p:cNvPr>
              <p:cNvCxnSpPr>
                <a:stCxn id="42" idx="0"/>
                <a:endCxn id="48" idx="2"/>
              </p:cNvCxnSpPr>
              <p:nvPr/>
            </p:nvCxnSpPr>
            <p:spPr bwMode="auto">
              <a:xfrm flipV="1">
                <a:off x="1910220" y="4540030"/>
                <a:ext cx="0" cy="3191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grpSp>
        <p:nvGrpSpPr>
          <p:cNvPr id="58" name="组合 57">
            <a:extLst>
              <a:ext uri="{FF2B5EF4-FFF2-40B4-BE49-F238E27FC236}">
                <a16:creationId xmlns:a16="http://schemas.microsoft.com/office/drawing/2014/main" id="{676108B2-7B20-48CE-8F59-C3FED23B0085}"/>
              </a:ext>
            </a:extLst>
          </p:cNvPr>
          <p:cNvGrpSpPr/>
          <p:nvPr/>
        </p:nvGrpSpPr>
        <p:grpSpPr>
          <a:xfrm>
            <a:off x="1982817" y="4523861"/>
            <a:ext cx="8127206" cy="1973426"/>
            <a:chOff x="1109649" y="3657896"/>
            <a:chExt cx="8127206" cy="1973426"/>
          </a:xfrm>
        </p:grpSpPr>
        <p:sp>
          <p:nvSpPr>
            <p:cNvPr id="59" name="文本框 58">
              <a:extLst>
                <a:ext uri="{FF2B5EF4-FFF2-40B4-BE49-F238E27FC236}">
                  <a16:creationId xmlns:a16="http://schemas.microsoft.com/office/drawing/2014/main" id="{BFFA25EB-A12B-45EE-B9D7-05B43BD39886}"/>
                </a:ext>
              </a:extLst>
            </p:cNvPr>
            <p:cNvSpPr txBox="1"/>
            <p:nvPr/>
          </p:nvSpPr>
          <p:spPr>
            <a:xfrm>
              <a:off x="2302264" y="4173677"/>
              <a:ext cx="63103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Step2: </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根据观测得到的历史数据，预测计算未来轨迹</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0" name="文本框 59">
              <a:extLst>
                <a:ext uri="{FF2B5EF4-FFF2-40B4-BE49-F238E27FC236}">
                  <a16:creationId xmlns:a16="http://schemas.microsoft.com/office/drawing/2014/main" id="{7ADB436F-D681-4567-A7F8-E99B4E8EC71A}"/>
                </a:ext>
              </a:extLst>
            </p:cNvPr>
            <p:cNvSpPr txBox="1"/>
            <p:nvPr/>
          </p:nvSpPr>
          <p:spPr>
            <a:xfrm>
              <a:off x="2302264" y="3657896"/>
              <a:ext cx="6934591"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Step1: </a:t>
              </a:r>
              <a:r>
                <a:rPr lang="zh-CN" altLang="en-US" dirty="0">
                  <a:latin typeface="微软雅黑" panose="020B0503020204020204" pitchFamily="34" charset="-122"/>
                  <a:ea typeface="微软雅黑" panose="020B0503020204020204" pitchFamily="34" charset="-122"/>
                </a:rPr>
                <a:t>传感器检测发现目标，</a:t>
              </a:r>
              <a:r>
                <a:rPr lang="zh-CN" altLang="en-US" dirty="0">
                  <a:solidFill>
                    <a:srgbClr val="000000"/>
                  </a:solidFill>
                  <a:latin typeface="微软雅黑" panose="020B0503020204020204" pitchFamily="34" charset="-122"/>
                  <a:ea typeface="微软雅黑" panose="020B0503020204020204" pitchFamily="34" charset="-122"/>
                </a:rPr>
                <a:t>观测记录其运动状态</a:t>
              </a:r>
              <a:r>
                <a:rPr lang="zh-CN" altLang="en-US" dirty="0">
                  <a:latin typeface="微软雅黑" panose="020B0503020204020204" pitchFamily="34" charset="-122"/>
                  <a:ea typeface="微软雅黑" panose="020B0503020204020204" pitchFamily="34" charset="-122"/>
                </a:rPr>
                <a:t>；获取自身位置</a:t>
              </a:r>
            </a:p>
          </p:txBody>
        </p:sp>
        <p:sp>
          <p:nvSpPr>
            <p:cNvPr id="61" name="文本框 60">
              <a:extLst>
                <a:ext uri="{FF2B5EF4-FFF2-40B4-BE49-F238E27FC236}">
                  <a16:creationId xmlns:a16="http://schemas.microsoft.com/office/drawing/2014/main" id="{3B93E27F-AFAA-45CA-9F8F-CED7F00B3688}"/>
                </a:ext>
              </a:extLst>
            </p:cNvPr>
            <p:cNvSpPr txBox="1"/>
            <p:nvPr/>
          </p:nvSpPr>
          <p:spPr>
            <a:xfrm>
              <a:off x="2302264" y="4737618"/>
              <a:ext cx="63103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Step3:</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lang="zh-CN" altLang="en-US" dirty="0">
                  <a:solidFill>
                    <a:srgbClr val="000000"/>
                  </a:solidFill>
                  <a:latin typeface="微软雅黑" panose="020B0503020204020204" pitchFamily="34" charset="-122"/>
                  <a:ea typeface="微软雅黑" panose="020B0503020204020204" pitchFamily="34" charset="-122"/>
                </a:rPr>
                <a:t>选择合适的拦截点，</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进行轨迹规划，输出航迹点</a:t>
              </a:r>
            </a:p>
          </p:txBody>
        </p:sp>
        <p:sp>
          <p:nvSpPr>
            <p:cNvPr id="62" name="文本框 61">
              <a:extLst>
                <a:ext uri="{FF2B5EF4-FFF2-40B4-BE49-F238E27FC236}">
                  <a16:creationId xmlns:a16="http://schemas.microsoft.com/office/drawing/2014/main" id="{A4735EB0-6CF5-4978-8664-EC635AED6F9C}"/>
                </a:ext>
              </a:extLst>
            </p:cNvPr>
            <p:cNvSpPr txBox="1"/>
            <p:nvPr/>
          </p:nvSpPr>
          <p:spPr>
            <a:xfrm>
              <a:off x="2308770" y="5261990"/>
              <a:ext cx="63103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Step4:</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底层控制器控制车身跟踪航迹点（</a:t>
              </a: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PID</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控制）</a:t>
              </a:r>
            </a:p>
          </p:txBody>
        </p:sp>
        <p:sp>
          <p:nvSpPr>
            <p:cNvPr id="63" name="文本框 62">
              <a:extLst>
                <a:ext uri="{FF2B5EF4-FFF2-40B4-BE49-F238E27FC236}">
                  <a16:creationId xmlns:a16="http://schemas.microsoft.com/office/drawing/2014/main" id="{74B8515F-CA3F-4B73-B06B-B5842485FDEA}"/>
                </a:ext>
              </a:extLst>
            </p:cNvPr>
            <p:cNvSpPr txBox="1"/>
            <p:nvPr/>
          </p:nvSpPr>
          <p:spPr>
            <a:xfrm>
              <a:off x="1208809" y="3657896"/>
              <a:ext cx="970587" cy="369332"/>
            </a:xfrm>
            <a:prstGeom prst="rect">
              <a:avLst/>
            </a:prstGeom>
            <a:noFill/>
          </p:spPr>
          <p:txBody>
            <a:bodyPr wrap="square">
              <a:spAutoFit/>
            </a:bodyPr>
            <a:lstStyle/>
            <a:p>
              <a:pPr marL="285750" indent="-285750">
                <a:buFont typeface="Wingdings" panose="05000000000000000000" pitchFamily="2" charset="2"/>
                <a:buChar char="ü"/>
              </a:pPr>
              <a:r>
                <a:rPr kumimoji="0" lang="zh-CN" altLang="en-US" sz="18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rPr>
                <a:t>感知</a:t>
              </a:r>
              <a:endParaRPr lang="zh-CN" altLang="en-US" dirty="0">
                <a:solidFill>
                  <a:srgbClr val="7030A0"/>
                </a:solidFill>
              </a:endParaRPr>
            </a:p>
          </p:txBody>
        </p:sp>
        <p:sp>
          <p:nvSpPr>
            <p:cNvPr id="64" name="文本框 63">
              <a:extLst>
                <a:ext uri="{FF2B5EF4-FFF2-40B4-BE49-F238E27FC236}">
                  <a16:creationId xmlns:a16="http://schemas.microsoft.com/office/drawing/2014/main" id="{90F31058-BC66-49B9-A666-A2BF35811637}"/>
                </a:ext>
              </a:extLst>
            </p:cNvPr>
            <p:cNvSpPr txBox="1"/>
            <p:nvPr/>
          </p:nvSpPr>
          <p:spPr>
            <a:xfrm>
              <a:off x="1421605" y="5261990"/>
              <a:ext cx="66436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控制</a:t>
              </a:r>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5" name="文本框 64">
              <a:extLst>
                <a:ext uri="{FF2B5EF4-FFF2-40B4-BE49-F238E27FC236}">
                  <a16:creationId xmlns:a16="http://schemas.microsoft.com/office/drawing/2014/main" id="{7E4C73AA-C39E-4C7B-8F2E-57CE27A22A1C}"/>
                </a:ext>
              </a:extLst>
            </p:cNvPr>
            <p:cNvSpPr txBox="1"/>
            <p:nvPr/>
          </p:nvSpPr>
          <p:spPr>
            <a:xfrm>
              <a:off x="1208809" y="4173677"/>
              <a:ext cx="970587"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8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预测</a:t>
              </a:r>
              <a:endParaRPr kumimoji="0" lang="zh-CN" altLang="en-US" sz="1800" b="0" i="0" u="none" strike="noStrike" kern="1200" cap="none" spc="0" normalizeH="0" baseline="0" noProof="0" dirty="0">
                <a:ln>
                  <a:noFill/>
                </a:ln>
                <a:solidFill>
                  <a:srgbClr val="7030A0"/>
                </a:solidFill>
                <a:effectLst/>
                <a:uLnTx/>
                <a:uFillTx/>
                <a:latin typeface="Arial"/>
                <a:cs typeface="+mn-cs"/>
              </a:endParaRPr>
            </a:p>
          </p:txBody>
        </p:sp>
        <p:sp>
          <p:nvSpPr>
            <p:cNvPr id="66" name="文本框 65">
              <a:extLst>
                <a:ext uri="{FF2B5EF4-FFF2-40B4-BE49-F238E27FC236}">
                  <a16:creationId xmlns:a16="http://schemas.microsoft.com/office/drawing/2014/main" id="{9EAECBA6-2964-4977-81F4-494BD3B4945D}"/>
                </a:ext>
              </a:extLst>
            </p:cNvPr>
            <p:cNvSpPr txBox="1"/>
            <p:nvPr/>
          </p:nvSpPr>
          <p:spPr>
            <a:xfrm>
              <a:off x="1109649" y="4733217"/>
              <a:ext cx="12195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决策</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规划</a:t>
              </a:r>
              <a:endParaRPr kumimoji="0" lang="zh-CN" altLang="en-US" sz="1800" b="0" i="0" u="none" strike="noStrike" kern="1200" cap="none" spc="0" normalizeH="0" baseline="0" noProof="0" dirty="0">
                <a:ln>
                  <a:noFill/>
                </a:ln>
                <a:solidFill>
                  <a:srgbClr val="C00000"/>
                </a:solidFill>
                <a:effectLst/>
                <a:uLnTx/>
                <a:uFillTx/>
                <a:latin typeface="Arial"/>
              </a:endParaRPr>
            </a:p>
          </p:txBody>
        </p:sp>
      </p:grpSp>
    </p:spTree>
    <p:extLst>
      <p:ext uri="{BB962C8B-B14F-4D97-AF65-F5344CB8AC3E}">
        <p14:creationId xmlns:p14="http://schemas.microsoft.com/office/powerpoint/2010/main" val="2578637203"/>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5</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2236510"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项目架构</a:t>
            </a:r>
          </a:p>
        </p:txBody>
      </p:sp>
      <p:sp>
        <p:nvSpPr>
          <p:cNvPr id="9" name="文本框 8">
            <a:extLst>
              <a:ext uri="{FF2B5EF4-FFF2-40B4-BE49-F238E27FC236}">
                <a16:creationId xmlns:a16="http://schemas.microsoft.com/office/drawing/2014/main" id="{188F30E9-3A3E-4D8D-8EED-2CFC02D4FA54}"/>
              </a:ext>
            </a:extLst>
          </p:cNvPr>
          <p:cNvSpPr txBox="1"/>
          <p:nvPr/>
        </p:nvSpPr>
        <p:spPr>
          <a:xfrm>
            <a:off x="4992140" y="1320980"/>
            <a:ext cx="2190087" cy="430887"/>
          </a:xfrm>
          <a:prstGeom prst="rect">
            <a:avLst/>
          </a:prstGeom>
          <a:noFill/>
        </p:spPr>
        <p:txBody>
          <a:bodyPr wrap="none" rtlCol="0">
            <a:spAutoFit/>
          </a:bodyPr>
          <a:lstStyle/>
          <a:p>
            <a:r>
              <a:rPr lang="en-US" altLang="zh-CN" sz="2200" b="1" dirty="0">
                <a:latin typeface="微软雅黑" panose="020B0503020204020204" pitchFamily="34" charset="-122"/>
                <a:ea typeface="微软雅黑" panose="020B0503020204020204" pitchFamily="34" charset="-122"/>
              </a:rPr>
              <a:t>ROS</a:t>
            </a:r>
            <a:r>
              <a:rPr lang="zh-CN" altLang="en-US" sz="2200" b="1" dirty="0">
                <a:latin typeface="微软雅黑" panose="020B0503020204020204" pitchFamily="34" charset="-122"/>
                <a:ea typeface="微软雅黑" panose="020B0503020204020204" pitchFamily="34" charset="-122"/>
              </a:rPr>
              <a:t>节点通信图</a:t>
            </a:r>
          </a:p>
        </p:txBody>
      </p:sp>
      <p:pic>
        <p:nvPicPr>
          <p:cNvPr id="5" name="图片 4">
            <a:extLst>
              <a:ext uri="{FF2B5EF4-FFF2-40B4-BE49-F238E27FC236}">
                <a16:creationId xmlns:a16="http://schemas.microsoft.com/office/drawing/2014/main" id="{11465A84-9593-4C52-9FF8-88EE6E615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760" y="1948756"/>
            <a:ext cx="8465099" cy="4567774"/>
          </a:xfrm>
          <a:prstGeom prst="rect">
            <a:avLst/>
          </a:prstGeom>
        </p:spPr>
      </p:pic>
      <p:sp>
        <p:nvSpPr>
          <p:cNvPr id="6" name="文本框 5">
            <a:extLst>
              <a:ext uri="{FF2B5EF4-FFF2-40B4-BE49-F238E27FC236}">
                <a16:creationId xmlns:a16="http://schemas.microsoft.com/office/drawing/2014/main" id="{0C15B1C8-98FF-432A-BF6C-143A5BCCCB13}"/>
              </a:ext>
            </a:extLst>
          </p:cNvPr>
          <p:cNvSpPr txBox="1"/>
          <p:nvPr/>
        </p:nvSpPr>
        <p:spPr>
          <a:xfrm>
            <a:off x="597159" y="2160395"/>
            <a:ext cx="1899879"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椭圆：节点</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方框：话题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服务</a:t>
            </a:r>
          </a:p>
        </p:txBody>
      </p:sp>
      <p:sp>
        <p:nvSpPr>
          <p:cNvPr id="7" name="文本框 6">
            <a:extLst>
              <a:ext uri="{FF2B5EF4-FFF2-40B4-BE49-F238E27FC236}">
                <a16:creationId xmlns:a16="http://schemas.microsoft.com/office/drawing/2014/main" id="{579A6368-5B37-447D-B3EB-0929EDE65D1B}"/>
              </a:ext>
            </a:extLst>
          </p:cNvPr>
          <p:cNvSpPr txBox="1"/>
          <p:nvPr/>
        </p:nvSpPr>
        <p:spPr>
          <a:xfrm>
            <a:off x="7345346" y="1807174"/>
            <a:ext cx="1107996" cy="369332"/>
          </a:xfrm>
          <a:prstGeom prst="rect">
            <a:avLst/>
          </a:prstGeom>
          <a:no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拦截小车</a:t>
            </a:r>
          </a:p>
        </p:txBody>
      </p:sp>
      <p:sp>
        <p:nvSpPr>
          <p:cNvPr id="14" name="文本框 13">
            <a:extLst>
              <a:ext uri="{FF2B5EF4-FFF2-40B4-BE49-F238E27FC236}">
                <a16:creationId xmlns:a16="http://schemas.microsoft.com/office/drawing/2014/main" id="{0E868CEF-E4D6-4E30-9091-F96218D27039}"/>
              </a:ext>
            </a:extLst>
          </p:cNvPr>
          <p:cNvSpPr txBox="1"/>
          <p:nvPr/>
        </p:nvSpPr>
        <p:spPr>
          <a:xfrm>
            <a:off x="7345346" y="5144901"/>
            <a:ext cx="1107996" cy="369332"/>
          </a:xfrm>
          <a:prstGeom prst="rect">
            <a:avLst/>
          </a:prstGeom>
          <a:no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目标小车</a:t>
            </a:r>
          </a:p>
        </p:txBody>
      </p:sp>
      <p:sp>
        <p:nvSpPr>
          <p:cNvPr id="15" name="文本框 14">
            <a:extLst>
              <a:ext uri="{FF2B5EF4-FFF2-40B4-BE49-F238E27FC236}">
                <a16:creationId xmlns:a16="http://schemas.microsoft.com/office/drawing/2014/main" id="{A3AA9705-E06D-42A5-B064-24DEE5C2CC28}"/>
              </a:ext>
            </a:extLst>
          </p:cNvPr>
          <p:cNvSpPr txBox="1"/>
          <p:nvPr/>
        </p:nvSpPr>
        <p:spPr>
          <a:xfrm>
            <a:off x="7799196" y="4009439"/>
            <a:ext cx="1800493" cy="646331"/>
          </a:xfrm>
          <a:prstGeom prst="rect">
            <a:avLst/>
          </a:prstGeom>
          <a:no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拦截控制节点，</a:t>
            </a:r>
            <a:endParaRPr lang="en-US" altLang="zh-CN" dirty="0">
              <a:solidFill>
                <a:srgbClr val="C00000"/>
              </a:solidFill>
              <a:latin typeface="微软雅黑" panose="020B0503020204020204" pitchFamily="34" charset="-122"/>
              <a:ea typeface="微软雅黑" panose="020B0503020204020204" pitchFamily="34" charset="-122"/>
            </a:endParaRPr>
          </a:p>
          <a:p>
            <a:r>
              <a:rPr lang="zh-CN" altLang="en-US" dirty="0">
                <a:solidFill>
                  <a:srgbClr val="C00000"/>
                </a:solidFill>
                <a:latin typeface="微软雅黑" panose="020B0503020204020204" pitchFamily="34" charset="-122"/>
                <a:ea typeface="微软雅黑" panose="020B0503020204020204" pitchFamily="34" charset="-122"/>
              </a:rPr>
              <a:t>规划拦截路径</a:t>
            </a:r>
          </a:p>
        </p:txBody>
      </p:sp>
      <p:sp>
        <p:nvSpPr>
          <p:cNvPr id="21" name="文本框 20">
            <a:extLst>
              <a:ext uri="{FF2B5EF4-FFF2-40B4-BE49-F238E27FC236}">
                <a16:creationId xmlns:a16="http://schemas.microsoft.com/office/drawing/2014/main" id="{D49ACEB0-CBDA-41E5-AF73-2CE9F6C5D840}"/>
              </a:ext>
            </a:extLst>
          </p:cNvPr>
          <p:cNvSpPr txBox="1"/>
          <p:nvPr/>
        </p:nvSpPr>
        <p:spPr>
          <a:xfrm>
            <a:off x="1220355" y="4009439"/>
            <a:ext cx="2954655" cy="369332"/>
          </a:xfrm>
          <a:prstGeom prst="rect">
            <a:avLst/>
          </a:prstGeom>
          <a:no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轨迹预测节点，给出拦截点</a:t>
            </a:r>
          </a:p>
        </p:txBody>
      </p:sp>
      <p:sp>
        <p:nvSpPr>
          <p:cNvPr id="22" name="文本框 21">
            <a:extLst>
              <a:ext uri="{FF2B5EF4-FFF2-40B4-BE49-F238E27FC236}">
                <a16:creationId xmlns:a16="http://schemas.microsoft.com/office/drawing/2014/main" id="{36E963A0-2F1A-4BB3-90C2-BC87D2306795}"/>
              </a:ext>
            </a:extLst>
          </p:cNvPr>
          <p:cNvSpPr txBox="1"/>
          <p:nvPr/>
        </p:nvSpPr>
        <p:spPr>
          <a:xfrm>
            <a:off x="2393170" y="5757853"/>
            <a:ext cx="1107996" cy="369332"/>
          </a:xfrm>
          <a:prstGeom prst="rect">
            <a:avLst/>
          </a:prstGeom>
          <a:no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速度发布</a:t>
            </a:r>
          </a:p>
        </p:txBody>
      </p:sp>
      <p:sp>
        <p:nvSpPr>
          <p:cNvPr id="8" name="矩形 7">
            <a:extLst>
              <a:ext uri="{FF2B5EF4-FFF2-40B4-BE49-F238E27FC236}">
                <a16:creationId xmlns:a16="http://schemas.microsoft.com/office/drawing/2014/main" id="{69118F85-FEFF-48AE-8A2F-5CB5DDCE397F}"/>
              </a:ext>
            </a:extLst>
          </p:cNvPr>
          <p:cNvSpPr/>
          <p:nvPr/>
        </p:nvSpPr>
        <p:spPr>
          <a:xfrm>
            <a:off x="6762541" y="1948756"/>
            <a:ext cx="582805" cy="22775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36818570-37EC-4558-A5DD-D7FB30D5F2E1}"/>
              </a:ext>
            </a:extLst>
          </p:cNvPr>
          <p:cNvSpPr/>
          <p:nvPr/>
        </p:nvSpPr>
        <p:spPr>
          <a:xfrm>
            <a:off x="6744117" y="5115671"/>
            <a:ext cx="582805" cy="22775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7657FD53-5783-442C-96F4-8C82C6F843A0}"/>
              </a:ext>
            </a:extLst>
          </p:cNvPr>
          <p:cNvCxnSpPr>
            <a:cxnSpLocks/>
          </p:cNvCxnSpPr>
          <p:nvPr/>
        </p:nvCxnSpPr>
        <p:spPr>
          <a:xfrm flipH="1" flipV="1">
            <a:off x="2697683" y="3640554"/>
            <a:ext cx="145949" cy="610522"/>
          </a:xfrm>
          <a:prstGeom prst="straightConnector1">
            <a:avLst/>
          </a:prstGeom>
          <a:ln w="19050">
            <a:solidFill>
              <a:srgbClr val="C00000"/>
            </a:solidFill>
            <a:tailEnd type="triangle"/>
          </a:ln>
        </p:spPr>
        <p:style>
          <a:lnRef idx="3">
            <a:schemeClr val="accent4"/>
          </a:lnRef>
          <a:fillRef idx="0">
            <a:schemeClr val="accent4"/>
          </a:fillRef>
          <a:effectRef idx="2">
            <a:schemeClr val="accent4"/>
          </a:effectRef>
          <a:fontRef idx="minor">
            <a:schemeClr val="tx1"/>
          </a:fontRef>
        </p:style>
      </p:cxnSp>
      <p:sp>
        <p:nvSpPr>
          <p:cNvPr id="11" name="文本框 10">
            <a:extLst>
              <a:ext uri="{FF2B5EF4-FFF2-40B4-BE49-F238E27FC236}">
                <a16:creationId xmlns:a16="http://schemas.microsoft.com/office/drawing/2014/main" id="{EA672A55-7C6E-4D54-87D2-295F7930167E}"/>
              </a:ext>
            </a:extLst>
          </p:cNvPr>
          <p:cNvSpPr txBox="1"/>
          <p:nvPr/>
        </p:nvSpPr>
        <p:spPr>
          <a:xfrm>
            <a:off x="935577" y="3115901"/>
            <a:ext cx="2322367" cy="492443"/>
          </a:xfrm>
          <a:prstGeom prst="rect">
            <a:avLst/>
          </a:prstGeom>
          <a:noFill/>
        </p:spPr>
        <p:txBody>
          <a:bodyPr wrap="none" rtlCol="0">
            <a:spAutoFit/>
          </a:bodyPr>
          <a:lstStyle/>
          <a:p>
            <a:pPr algn="ctr"/>
            <a:r>
              <a:rPr lang="en-US" altLang="zh-CN" sz="1300" b="1" dirty="0">
                <a:latin typeface="微软雅黑" panose="020B0503020204020204" pitchFamily="34" charset="-122"/>
                <a:ea typeface="微软雅黑" panose="020B0503020204020204" pitchFamily="34" charset="-122"/>
              </a:rPr>
              <a:t>robo1</a:t>
            </a:r>
          </a:p>
          <a:p>
            <a:pPr algn="ctr"/>
            <a:r>
              <a:rPr lang="en-US" altLang="zh-CN" sz="1300" b="1" dirty="0">
                <a:latin typeface="微软雅黑" panose="020B0503020204020204" pitchFamily="34" charset="-122"/>
                <a:ea typeface="微软雅黑" panose="020B0503020204020204" pitchFamily="34" charset="-122"/>
              </a:rPr>
              <a:t>/gazebo/</a:t>
            </a:r>
            <a:r>
              <a:rPr lang="en-US" altLang="zh-CN" sz="1300" b="1" dirty="0" err="1">
                <a:latin typeface="微软雅黑" panose="020B0503020204020204" pitchFamily="34" charset="-122"/>
                <a:ea typeface="微软雅黑" panose="020B0503020204020204" pitchFamily="34" charset="-122"/>
              </a:rPr>
              <a:t>get_model_state</a:t>
            </a:r>
            <a:endParaRPr lang="zh-CN" altLang="en-US" sz="1300" b="1" dirty="0">
              <a:latin typeface="微软雅黑" panose="020B0503020204020204" pitchFamily="34" charset="-122"/>
              <a:ea typeface="微软雅黑" panose="020B0503020204020204" pitchFamily="34" charset="-122"/>
            </a:endParaRPr>
          </a:p>
        </p:txBody>
      </p:sp>
      <p:cxnSp>
        <p:nvCxnSpPr>
          <p:cNvPr id="27" name="直接箭头连接符 26">
            <a:extLst>
              <a:ext uri="{FF2B5EF4-FFF2-40B4-BE49-F238E27FC236}">
                <a16:creationId xmlns:a16="http://schemas.microsoft.com/office/drawing/2014/main" id="{96988D53-6123-470C-9A83-F9BEA81EE98E}"/>
              </a:ext>
            </a:extLst>
          </p:cNvPr>
          <p:cNvCxnSpPr>
            <a:cxnSpLocks/>
            <a:endCxn id="33" idx="1"/>
          </p:cNvCxnSpPr>
          <p:nvPr/>
        </p:nvCxnSpPr>
        <p:spPr>
          <a:xfrm>
            <a:off x="3445440" y="4452851"/>
            <a:ext cx="761047" cy="38469"/>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29" name="矩形 28">
            <a:extLst>
              <a:ext uri="{FF2B5EF4-FFF2-40B4-BE49-F238E27FC236}">
                <a16:creationId xmlns:a16="http://schemas.microsoft.com/office/drawing/2014/main" id="{6FB92039-DDCE-498D-808B-B803243D9E6F}"/>
              </a:ext>
            </a:extLst>
          </p:cNvPr>
          <p:cNvSpPr/>
          <p:nvPr/>
        </p:nvSpPr>
        <p:spPr>
          <a:xfrm>
            <a:off x="935577" y="3115901"/>
            <a:ext cx="2322367" cy="504193"/>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EEC86948-7EE4-42BD-990D-C73EE5C7817F}"/>
              </a:ext>
            </a:extLst>
          </p:cNvPr>
          <p:cNvSpPr txBox="1"/>
          <p:nvPr/>
        </p:nvSpPr>
        <p:spPr>
          <a:xfrm>
            <a:off x="4206487" y="4306655"/>
            <a:ext cx="1083951" cy="292388"/>
          </a:xfrm>
          <a:prstGeom prst="rect">
            <a:avLst/>
          </a:prstGeom>
          <a:noFill/>
        </p:spPr>
        <p:txBody>
          <a:bodyPr wrap="none" rtlCol="0">
            <a:spAutoFit/>
          </a:bodyPr>
          <a:lstStyle/>
          <a:p>
            <a:r>
              <a:rPr lang="en-US" altLang="zh-CN" sz="1300" b="1" dirty="0">
                <a:latin typeface="微软雅黑" panose="020B0503020204020204" pitchFamily="34" charset="-122"/>
                <a:ea typeface="微软雅黑" panose="020B0503020204020204" pitchFamily="34" charset="-122"/>
              </a:rPr>
              <a:t>/</a:t>
            </a:r>
            <a:r>
              <a:rPr lang="en-US" altLang="zh-CN" sz="1300" b="1" dirty="0" err="1">
                <a:latin typeface="微软雅黑" panose="020B0503020204020204" pitchFamily="34" charset="-122"/>
                <a:ea typeface="微软雅黑" panose="020B0503020204020204" pitchFamily="34" charset="-122"/>
              </a:rPr>
              <a:t>chase_ctrl</a:t>
            </a:r>
            <a:endParaRPr lang="zh-CN" altLang="en-US" sz="1300" b="1"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136C4D60-C05E-4F19-99D2-182103CDF06A}"/>
              </a:ext>
            </a:extLst>
          </p:cNvPr>
          <p:cNvSpPr/>
          <p:nvPr/>
        </p:nvSpPr>
        <p:spPr>
          <a:xfrm>
            <a:off x="4206487" y="4306655"/>
            <a:ext cx="1083951" cy="36933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箭头连接符 35">
            <a:extLst>
              <a:ext uri="{FF2B5EF4-FFF2-40B4-BE49-F238E27FC236}">
                <a16:creationId xmlns:a16="http://schemas.microsoft.com/office/drawing/2014/main" id="{E972454D-A278-40EF-BF56-4813A217A4BB}"/>
              </a:ext>
            </a:extLst>
          </p:cNvPr>
          <p:cNvCxnSpPr>
            <a:endCxn id="33" idx="3"/>
          </p:cNvCxnSpPr>
          <p:nvPr/>
        </p:nvCxnSpPr>
        <p:spPr>
          <a:xfrm flipH="1">
            <a:off x="5290438" y="4251076"/>
            <a:ext cx="909395" cy="24024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717483"/>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6</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3775393"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项目进展：感知</a:t>
            </a:r>
          </a:p>
        </p:txBody>
      </p:sp>
      <p:sp>
        <p:nvSpPr>
          <p:cNvPr id="4" name="文本框 3">
            <a:extLst>
              <a:ext uri="{FF2B5EF4-FFF2-40B4-BE49-F238E27FC236}">
                <a16:creationId xmlns:a16="http://schemas.microsoft.com/office/drawing/2014/main" id="{952AD555-541E-492D-B026-D7537294FCFF}"/>
              </a:ext>
            </a:extLst>
          </p:cNvPr>
          <p:cNvSpPr txBox="1"/>
          <p:nvPr/>
        </p:nvSpPr>
        <p:spPr>
          <a:xfrm>
            <a:off x="1223045" y="2008669"/>
            <a:ext cx="7712368"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现实观测可能存在高斯误差，尝试使用</a:t>
            </a:r>
            <a:r>
              <a:rPr lang="zh-CN" altLang="en-US" sz="2000" b="1" dirty="0">
                <a:latin typeface="微软雅黑" panose="020B0503020204020204" pitchFamily="34" charset="-122"/>
                <a:ea typeface="微软雅黑" panose="020B0503020204020204" pitchFamily="34" charset="-122"/>
              </a:rPr>
              <a:t>卡尔曼滤波</a:t>
            </a:r>
            <a:r>
              <a:rPr lang="zh-CN" altLang="en-US" sz="2000" dirty="0">
                <a:latin typeface="微软雅黑" panose="020B0503020204020204" pitchFamily="34" charset="-122"/>
                <a:ea typeface="微软雅黑" panose="020B0503020204020204" pitchFamily="34" charset="-122"/>
              </a:rPr>
              <a:t>提高数据精度</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42F8C60-024E-4D70-853D-CF8E45F76830}"/>
                  </a:ext>
                </a:extLst>
              </p:cNvPr>
              <p:cNvSpPr txBox="1"/>
              <p:nvPr/>
            </p:nvSpPr>
            <p:spPr>
              <a:xfrm>
                <a:off x="1685269" y="2504656"/>
                <a:ext cx="3954609" cy="3369127"/>
              </a:xfrm>
              <a:prstGeom prst="rect">
                <a:avLst/>
              </a:prstGeom>
              <a:noFill/>
            </p:spPr>
            <p:txBody>
              <a:bodyPr wrap="non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预测：</a:t>
                </a:r>
                <a:endParaRPr lang="en-US" altLang="zh-CN"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𝑘</m:t>
                          </m:r>
                        </m:sub>
                        <m:sup>
                          <m:r>
                            <a:rPr lang="en-US" altLang="zh-CN" sz="2000" b="0" i="1" smtClean="0">
                              <a:latin typeface="Cambria Math" panose="02040503050406030204" pitchFamily="18" charset="0"/>
                            </a:rPr>
                            <m:t>−</m:t>
                          </m:r>
                        </m:sup>
                      </m:sSub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sub>
                      </m:sSub>
                    </m:oMath>
                  </m:oMathPara>
                </a14:m>
                <a:endParaRPr lang="en-US" altLang="zh-CN" sz="20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sz="2000" b="0" i="1" dirty="0" smtClean="0">
                              <a:latin typeface="Cambria Math" panose="02040503050406030204" pitchFamily="18" charset="0"/>
                            </a:rPr>
                          </m:ctrlPr>
                        </m:sSubSupPr>
                        <m:e>
                          <m:r>
                            <a:rPr lang="en-US" altLang="zh-CN" sz="2000" b="0" i="1" dirty="0" smtClean="0">
                              <a:latin typeface="Cambria Math" panose="02040503050406030204" pitchFamily="18" charset="0"/>
                            </a:rPr>
                            <m:t>𝑃</m:t>
                          </m:r>
                        </m:e>
                        <m:sub>
                          <m:r>
                            <a:rPr lang="en-US" altLang="zh-CN" sz="2000" b="0" i="1" dirty="0" smtClean="0">
                              <a:latin typeface="Cambria Math" panose="02040503050406030204" pitchFamily="18" charset="0"/>
                            </a:rPr>
                            <m:t>𝑘</m:t>
                          </m:r>
                        </m:sub>
                        <m:sup>
                          <m:r>
                            <a:rPr lang="en-US" altLang="zh-CN" sz="2000" b="0" i="1" dirty="0" smtClean="0">
                              <a:latin typeface="Cambria Math" panose="02040503050406030204" pitchFamily="18" charset="0"/>
                            </a:rPr>
                            <m:t>−</m:t>
                          </m:r>
                        </m:sup>
                      </m:sSubSup>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𝐴</m:t>
                          </m:r>
                        </m:e>
                        <m:sub>
                          <m:r>
                            <a:rPr lang="en-US" altLang="zh-CN" sz="2000" b="0" i="1" dirty="0" smtClean="0">
                              <a:latin typeface="Cambria Math" panose="02040503050406030204" pitchFamily="18" charset="0"/>
                            </a:rPr>
                            <m:t>𝑘</m:t>
                          </m:r>
                          <m:r>
                            <a:rPr lang="en-US" altLang="zh-CN" sz="2000" b="0" i="1" dirty="0" smtClean="0">
                              <a:latin typeface="Cambria Math" panose="02040503050406030204" pitchFamily="18" charset="0"/>
                            </a:rPr>
                            <m:t>−1</m:t>
                          </m:r>
                        </m:sub>
                      </m:sSub>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𝑃</m:t>
                          </m:r>
                        </m:e>
                        <m:sub>
                          <m:r>
                            <a:rPr lang="en-US" altLang="zh-CN" sz="2000" b="0" i="1" dirty="0" smtClean="0">
                              <a:latin typeface="Cambria Math" panose="02040503050406030204" pitchFamily="18" charset="0"/>
                            </a:rPr>
                            <m:t>𝑘</m:t>
                          </m:r>
                          <m:r>
                            <a:rPr lang="en-US" altLang="zh-CN" sz="2000" b="0" i="1" dirty="0" smtClean="0">
                              <a:latin typeface="Cambria Math" panose="02040503050406030204" pitchFamily="18" charset="0"/>
                            </a:rPr>
                            <m:t>−1</m:t>
                          </m:r>
                        </m:sub>
                      </m:sSub>
                      <m:sSubSup>
                        <m:sSubSupPr>
                          <m:ctrlPr>
                            <a:rPr lang="en-US" altLang="zh-CN" sz="2000" b="0" i="1" dirty="0" smtClean="0">
                              <a:latin typeface="Cambria Math" panose="02040503050406030204" pitchFamily="18" charset="0"/>
                            </a:rPr>
                          </m:ctrlPr>
                        </m:sSubSupPr>
                        <m:e>
                          <m:r>
                            <a:rPr lang="en-US" altLang="zh-CN" sz="2000" b="0" i="1" dirty="0" smtClean="0">
                              <a:latin typeface="Cambria Math" panose="02040503050406030204" pitchFamily="18" charset="0"/>
                            </a:rPr>
                            <m:t>𝐴</m:t>
                          </m:r>
                        </m:e>
                        <m:sub>
                          <m:r>
                            <a:rPr lang="en-US" altLang="zh-CN" sz="2000" b="0" i="1" dirty="0" smtClean="0">
                              <a:latin typeface="Cambria Math" panose="02040503050406030204" pitchFamily="18" charset="0"/>
                            </a:rPr>
                            <m:t>𝑘</m:t>
                          </m:r>
                          <m:r>
                            <a:rPr lang="en-US" altLang="zh-CN" sz="2000" b="0" i="1" dirty="0" smtClean="0">
                              <a:latin typeface="Cambria Math" panose="02040503050406030204" pitchFamily="18" charset="0"/>
                            </a:rPr>
                            <m:t>−1</m:t>
                          </m:r>
                        </m:sub>
                        <m:sup>
                          <m:r>
                            <a:rPr lang="en-US" altLang="zh-CN" sz="2000" b="0" i="1" dirty="0" smtClean="0">
                              <a:latin typeface="Cambria Math" panose="02040503050406030204" pitchFamily="18" charset="0"/>
                            </a:rPr>
                            <m:t>𝑇</m:t>
                          </m:r>
                        </m:sup>
                      </m:sSubSup>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𝑄</m:t>
                          </m:r>
                        </m:e>
                        <m:sub>
                          <m:r>
                            <a:rPr lang="en-US" altLang="zh-CN" sz="2000" b="0" i="1" dirty="0" smtClean="0">
                              <a:latin typeface="Cambria Math" panose="02040503050406030204" pitchFamily="18" charset="0"/>
                            </a:rPr>
                            <m:t>𝑘</m:t>
                          </m:r>
                          <m:r>
                            <a:rPr lang="en-US" altLang="zh-CN" sz="2000" b="0" i="1" dirty="0" smtClean="0">
                              <a:latin typeface="Cambria Math" panose="02040503050406030204" pitchFamily="18" charset="0"/>
                            </a:rPr>
                            <m:t>−1</m:t>
                          </m:r>
                        </m:sub>
                      </m:sSub>
                    </m:oMath>
                  </m:oMathPara>
                </a14:m>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更新：</a:t>
                </a:r>
                <a:endParaRPr lang="en-US" altLang="zh-CN"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𝑃</m:t>
                          </m:r>
                        </m:e>
                        <m:sub>
                          <m:r>
                            <a:rPr lang="en-US" altLang="zh-CN" sz="2000" b="0" i="1" smtClean="0">
                              <a:latin typeface="Cambria Math" panose="02040503050406030204" pitchFamily="18" charset="0"/>
                            </a:rPr>
                            <m:t>𝑘</m:t>
                          </m:r>
                        </m:sub>
                        <m:sup>
                          <m:r>
                            <a:rPr lang="en-US" altLang="zh-CN" sz="2000" b="0" i="1" smtClean="0">
                              <a:latin typeface="Cambria Math" panose="02040503050406030204" pitchFamily="18" charset="0"/>
                            </a:rPr>
                            <m:t>−</m:t>
                          </m:r>
                        </m:sup>
                      </m:sSubSup>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𝑘</m:t>
                          </m:r>
                        </m:sub>
                        <m:sup>
                          <m:r>
                            <a:rPr lang="en-US" altLang="zh-CN" sz="2000" b="0" i="1" smtClean="0">
                              <a:latin typeface="Cambria Math" panose="02040503050406030204" pitchFamily="18" charset="0"/>
                            </a:rPr>
                            <m:t>𝑇</m:t>
                          </m:r>
                        </m:sup>
                      </m:sSubSup>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𝑘</m:t>
                              </m:r>
                            </m:sub>
                          </m:sSub>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𝑃</m:t>
                              </m:r>
                            </m:e>
                            <m:sub>
                              <m:r>
                                <a:rPr lang="en-US" altLang="zh-CN" sz="2000" b="0" i="1" smtClean="0">
                                  <a:latin typeface="Cambria Math" panose="02040503050406030204" pitchFamily="18" charset="0"/>
                                </a:rPr>
                                <m:t>𝑘</m:t>
                              </m:r>
                            </m:sub>
                            <m:sup>
                              <m:r>
                                <a:rPr lang="en-US" altLang="zh-CN" sz="2000" b="0" i="1" smtClean="0">
                                  <a:latin typeface="Cambria Math" panose="02040503050406030204" pitchFamily="18" charset="0"/>
                                </a:rPr>
                                <m:t>−</m:t>
                              </m:r>
                            </m:sup>
                          </m:sSubSup>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𝑘</m:t>
                              </m:r>
                            </m:sub>
                            <m:sup>
                              <m:r>
                                <a:rPr lang="en-US" altLang="zh-CN" sz="2000" b="0" i="1" smtClean="0">
                                  <a:latin typeface="Cambria Math" panose="02040503050406030204" pitchFamily="18" charset="0"/>
                                </a:rPr>
                                <m:t>𝑇</m:t>
                              </m:r>
                            </m:sup>
                          </m:sSub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b="0" i="1" smtClean="0">
                                  <a:latin typeface="Cambria Math" panose="02040503050406030204" pitchFamily="18" charset="0"/>
                                </a:rPr>
                                <m:t>𝑘</m:t>
                              </m:r>
                            </m:sub>
                          </m:sSub>
                        </m:e>
                      </m:d>
                    </m:oMath>
                  </m:oMathPara>
                </a14:m>
                <a:endParaRPr lang="en-US" altLang="zh-CN" b="0" dirty="0"/>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7030A0"/>
                              </a:solidFill>
                              <a:latin typeface="Cambria Math" panose="02040503050406030204" pitchFamily="18" charset="0"/>
                            </a:rPr>
                          </m:ctrlPr>
                        </m:sSubPr>
                        <m:e>
                          <m:r>
                            <a:rPr lang="en-US" altLang="zh-CN" sz="2000" b="1" i="1" smtClean="0">
                              <a:solidFill>
                                <a:srgbClr val="7030A0"/>
                              </a:solidFill>
                              <a:latin typeface="Cambria Math" panose="02040503050406030204" pitchFamily="18" charset="0"/>
                            </a:rPr>
                            <m:t>𝒙</m:t>
                          </m:r>
                        </m:e>
                        <m:sub>
                          <m:r>
                            <a:rPr lang="en-US" altLang="zh-CN" sz="2000" b="1" i="1" smtClean="0">
                              <a:solidFill>
                                <a:srgbClr val="7030A0"/>
                              </a:solidFill>
                              <a:latin typeface="Cambria Math" panose="02040503050406030204" pitchFamily="18" charset="0"/>
                            </a:rPr>
                            <m:t>𝒌</m:t>
                          </m:r>
                        </m:sub>
                      </m:sSub>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𝑘</m:t>
                          </m:r>
                        </m:sub>
                        <m:sup>
                          <m:r>
                            <a:rPr lang="en-US" altLang="zh-CN" sz="2000" b="0" i="1" smtClean="0">
                              <a:latin typeface="Cambria Math" panose="02040503050406030204" pitchFamily="18" charset="0"/>
                            </a:rPr>
                            <m:t>−</m:t>
                          </m:r>
                        </m:sup>
                      </m:sSub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𝑘</m:t>
                          </m:r>
                        </m:sub>
                      </m:sSub>
                      <m:d>
                        <m:dPr>
                          <m:ctrlPr>
                            <a:rPr lang="en-US" altLang="zh-CN" sz="2000" b="0" i="1" smtClean="0">
                              <a:latin typeface="Cambria Math" panose="02040503050406030204" pitchFamily="18" charset="0"/>
                            </a:rPr>
                          </m:ctrlPr>
                        </m:dPr>
                        <m:e>
                          <m:sSub>
                            <m:sSubPr>
                              <m:ctrlPr>
                                <a:rPr lang="en-US" altLang="zh-CN" sz="2000" b="1" i="1" smtClean="0">
                                  <a:solidFill>
                                    <a:srgbClr val="7030A0"/>
                                  </a:solidFill>
                                  <a:latin typeface="Cambria Math" panose="02040503050406030204" pitchFamily="18" charset="0"/>
                                </a:rPr>
                              </m:ctrlPr>
                            </m:sSubPr>
                            <m:e>
                              <m:r>
                                <a:rPr lang="en-US" altLang="zh-CN" sz="2000" b="1" i="1" smtClean="0">
                                  <a:solidFill>
                                    <a:srgbClr val="7030A0"/>
                                  </a:solidFill>
                                  <a:latin typeface="Cambria Math" panose="02040503050406030204" pitchFamily="18" charset="0"/>
                                </a:rPr>
                                <m:t>𝒛</m:t>
                              </m:r>
                            </m:e>
                            <m:sub>
                              <m:r>
                                <a:rPr lang="en-US" altLang="zh-CN" sz="2000" b="1" i="1" smtClean="0">
                                  <a:solidFill>
                                    <a:srgbClr val="7030A0"/>
                                  </a:solidFill>
                                  <a:latin typeface="Cambria Math" panose="02040503050406030204" pitchFamily="18" charset="0"/>
                                </a:rPr>
                                <m:t>𝒌</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e>
                            <m:sub>
                              <m:r>
                                <a:rPr lang="en-US" altLang="zh-CN" sz="2000" b="0" i="1" smtClean="0">
                                  <a:latin typeface="Cambria Math" panose="02040503050406030204" pitchFamily="18" charset="0"/>
                                </a:rPr>
                                <m:t>𝐾</m:t>
                              </m:r>
                            </m:sub>
                          </m:sSub>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𝑘</m:t>
                              </m:r>
                            </m:sub>
                            <m:sup>
                              <m:r>
                                <a:rPr lang="en-US" altLang="zh-CN" sz="2000" b="0" i="1" smtClean="0">
                                  <a:latin typeface="Cambria Math" panose="02040503050406030204" pitchFamily="18" charset="0"/>
                                </a:rPr>
                                <m:t>−</m:t>
                              </m:r>
                            </m:sup>
                          </m:sSubSup>
                        </m:e>
                      </m:d>
                    </m:oMath>
                  </m:oMathPara>
                </a14:m>
                <a:endParaRPr lang="en-US" altLang="zh-CN" b="0" dirty="0"/>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𝑃</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𝑃</m:t>
                          </m:r>
                        </m:e>
                        <m:sub>
                          <m:r>
                            <a:rPr lang="en-US" altLang="zh-CN" sz="2000" b="0" i="1" smtClean="0">
                              <a:latin typeface="Cambria Math" panose="02040503050406030204" pitchFamily="18" charset="0"/>
                            </a:rPr>
                            <m:t>𝑘</m:t>
                          </m:r>
                        </m:sub>
                        <m:sup>
                          <m:r>
                            <a:rPr lang="en-US" altLang="zh-CN" sz="2000" b="0" i="1" smtClean="0">
                              <a:latin typeface="Cambria Math" panose="02040503050406030204" pitchFamily="18" charset="0"/>
                            </a:rPr>
                            <m:t>−</m:t>
                          </m:r>
                        </m:sup>
                      </m:sSubSup>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𝑘</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𝐻</m:t>
                              </m:r>
                            </m:e>
                            <m:sub>
                              <m:r>
                                <a:rPr lang="en-US" altLang="zh-CN" sz="2000" i="1">
                                  <a:latin typeface="Cambria Math" panose="02040503050406030204" pitchFamily="18" charset="0"/>
                                </a:rPr>
                                <m:t>𝑘</m:t>
                              </m:r>
                            </m:sub>
                          </m:sSub>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𝑃</m:t>
                              </m:r>
                            </m:e>
                            <m:sub>
                              <m:r>
                                <a:rPr lang="en-US" altLang="zh-CN" sz="2000" i="1">
                                  <a:latin typeface="Cambria Math" panose="02040503050406030204" pitchFamily="18" charset="0"/>
                                </a:rPr>
                                <m:t>𝑘</m:t>
                              </m:r>
                            </m:sub>
                            <m:sup>
                              <m:r>
                                <a:rPr lang="en-US" altLang="zh-CN" sz="2000" i="1">
                                  <a:latin typeface="Cambria Math" panose="02040503050406030204" pitchFamily="18" charset="0"/>
                                </a:rPr>
                                <m:t>−</m:t>
                              </m:r>
                            </m:sup>
                          </m:sSubSup>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𝐻</m:t>
                              </m:r>
                            </m:e>
                            <m:sub>
                              <m:r>
                                <a:rPr lang="en-US" altLang="zh-CN" sz="2000" i="1">
                                  <a:latin typeface="Cambria Math" panose="02040503050406030204" pitchFamily="18" charset="0"/>
                                </a:rPr>
                                <m:t>𝑘</m:t>
                              </m:r>
                            </m:sub>
                            <m:sup>
                              <m:r>
                                <a:rPr lang="en-US" altLang="zh-CN" sz="2000" i="1">
                                  <a:latin typeface="Cambria Math" panose="02040503050406030204" pitchFamily="18" charset="0"/>
                                </a:rPr>
                                <m:t>𝑇</m:t>
                              </m:r>
                            </m:sup>
                          </m:sSubSup>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𝑅</m:t>
                              </m:r>
                            </m:e>
                            <m:sub>
                              <m:r>
                                <a:rPr lang="en-US" altLang="zh-CN" sz="2000" i="1">
                                  <a:latin typeface="Cambria Math" panose="02040503050406030204" pitchFamily="18" charset="0"/>
                                </a:rPr>
                                <m:t>𝑘</m:t>
                              </m:r>
                            </m:sub>
                          </m:sSub>
                        </m:e>
                      </m:d>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𝐾</m:t>
                          </m:r>
                        </m:e>
                        <m:sub>
                          <m:r>
                            <a:rPr lang="en-US" altLang="zh-CN" sz="2000" b="0" i="1" smtClean="0">
                              <a:latin typeface="Cambria Math" panose="02040503050406030204" pitchFamily="18" charset="0"/>
                            </a:rPr>
                            <m:t>𝑘</m:t>
                          </m:r>
                        </m:sub>
                        <m:sup>
                          <m:r>
                            <a:rPr lang="en-US" altLang="zh-CN" sz="2000" b="0" i="1" smtClean="0">
                              <a:latin typeface="Cambria Math" panose="02040503050406030204" pitchFamily="18" charset="0"/>
                            </a:rPr>
                            <m:t>𝑇</m:t>
                          </m:r>
                        </m:sup>
                      </m:sSubSup>
                    </m:oMath>
                  </m:oMathPara>
                </a14:m>
                <a:endParaRPr lang="en-US" altLang="zh-CN" sz="2000" dirty="0"/>
              </a:p>
            </p:txBody>
          </p:sp>
        </mc:Choice>
        <mc:Fallback xmlns="">
          <p:sp>
            <p:nvSpPr>
              <p:cNvPr id="6" name="文本框 5">
                <a:extLst>
                  <a:ext uri="{FF2B5EF4-FFF2-40B4-BE49-F238E27FC236}">
                    <a16:creationId xmlns:a16="http://schemas.microsoft.com/office/drawing/2014/main" id="{142F8C60-024E-4D70-853D-CF8E45F76830}"/>
                  </a:ext>
                </a:extLst>
              </p:cNvPr>
              <p:cNvSpPr txBox="1">
                <a:spLocks noRot="1" noChangeAspect="1" noMove="1" noResize="1" noEditPoints="1" noAdjustHandles="1" noChangeArrowheads="1" noChangeShapeType="1" noTextEdit="1"/>
              </p:cNvSpPr>
              <p:nvPr/>
            </p:nvSpPr>
            <p:spPr>
              <a:xfrm>
                <a:off x="1685269" y="2504656"/>
                <a:ext cx="3954609" cy="3369127"/>
              </a:xfrm>
              <a:prstGeom prst="rect">
                <a:avLst/>
              </a:prstGeom>
              <a:blipFill>
                <a:blip r:embed="rId4"/>
                <a:stretch>
                  <a:fillRect l="-12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17ACD40-1A2F-48CD-BDB0-88FEB411DE05}"/>
                  </a:ext>
                </a:extLst>
              </p:cNvPr>
              <p:cNvSpPr txBox="1"/>
              <p:nvPr/>
            </p:nvSpPr>
            <p:spPr>
              <a:xfrm>
                <a:off x="6469921" y="2655869"/>
                <a:ext cx="444891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𝑘</m:t>
                        </m:r>
                      </m:sub>
                    </m:sSub>
                  </m:oMath>
                </a14:m>
                <a:r>
                  <a:rPr lang="zh-CN" altLang="en-US" dirty="0">
                    <a:latin typeface="微软雅黑" panose="020B0503020204020204" pitchFamily="34" charset="-122"/>
                    <a:ea typeface="微软雅黑" panose="020B0503020204020204" pitchFamily="34" charset="-122"/>
                  </a:rPr>
                  <a:t>为第</a:t>
                </a:r>
                <a14:m>
                  <m:oMath xmlns:m="http://schemas.openxmlformats.org/officeDocument/2006/math">
                    <m:r>
                      <a:rPr lang="en-US" altLang="zh-CN" i="1" dirty="0" smtClean="0">
                        <a:latin typeface="Cambria Math" panose="02040503050406030204" pitchFamily="18" charset="0"/>
                      </a:rPr>
                      <m:t>𝑘</m:t>
                    </m:r>
                  </m:oMath>
                </a14:m>
                <a:r>
                  <a:rPr lang="zh-CN" altLang="en-US" dirty="0">
                    <a:latin typeface="微软雅黑" panose="020B0503020204020204" pitchFamily="34" charset="-122"/>
                    <a:ea typeface="微软雅黑" panose="020B0503020204020204" pitchFamily="34" charset="-122"/>
                  </a:rPr>
                  <a:t>次观测数据，</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oMath>
                </a14:m>
                <a:r>
                  <a:rPr lang="zh-CN" altLang="en-US" dirty="0">
                    <a:latin typeface="微软雅黑" panose="020B0503020204020204" pitchFamily="34" charset="-122"/>
                    <a:ea typeface="微软雅黑" panose="020B0503020204020204" pitchFamily="34" charset="-122"/>
                  </a:rPr>
                  <a:t>为滤波结果</a:t>
                </a:r>
              </a:p>
            </p:txBody>
          </p:sp>
        </mc:Choice>
        <mc:Fallback xmlns="">
          <p:sp>
            <p:nvSpPr>
              <p:cNvPr id="7" name="文本框 6">
                <a:extLst>
                  <a:ext uri="{FF2B5EF4-FFF2-40B4-BE49-F238E27FC236}">
                    <a16:creationId xmlns:a16="http://schemas.microsoft.com/office/drawing/2014/main" id="{F17ACD40-1A2F-48CD-BDB0-88FEB411DE05}"/>
                  </a:ext>
                </a:extLst>
              </p:cNvPr>
              <p:cNvSpPr txBox="1">
                <a:spLocks noRot="1" noChangeAspect="1" noMove="1" noResize="1" noEditPoints="1" noAdjustHandles="1" noChangeArrowheads="1" noChangeShapeType="1" noTextEdit="1"/>
              </p:cNvSpPr>
              <p:nvPr/>
            </p:nvSpPr>
            <p:spPr>
              <a:xfrm>
                <a:off x="6469921" y="2655869"/>
                <a:ext cx="4448910" cy="369332"/>
              </a:xfrm>
              <a:prstGeom prst="rect">
                <a:avLst/>
              </a:prstGeom>
              <a:blipFill>
                <a:blip r:embed="rId5"/>
                <a:stretch>
                  <a:fillRect l="-1096" t="-10000" r="-1233" b="-26667"/>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9592D180-88B4-4F3A-9AA2-9ED2A87D4D87}"/>
              </a:ext>
            </a:extLst>
          </p:cNvPr>
          <p:cNvSpPr txBox="1"/>
          <p:nvPr/>
        </p:nvSpPr>
        <p:spPr>
          <a:xfrm>
            <a:off x="1383818" y="6355468"/>
            <a:ext cx="5768310"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[1]《Bayesian Filtering and Smoothing》</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Simo </a:t>
            </a:r>
            <a:r>
              <a:rPr lang="en-US" altLang="zh-CN" sz="1600" dirty="0" err="1">
                <a:latin typeface="微软雅黑" panose="020B0503020204020204" pitchFamily="34" charset="-122"/>
                <a:ea typeface="微软雅黑" panose="020B0503020204020204" pitchFamily="34" charset="-122"/>
              </a:rPr>
              <a:t>Sarkka</a:t>
            </a:r>
            <a:r>
              <a:rPr lang="zh-CN" altLang="en-US" sz="1600" dirty="0">
                <a:latin typeface="微软雅黑" panose="020B0503020204020204" pitchFamily="34" charset="-122"/>
                <a:ea typeface="微软雅黑" panose="020B0503020204020204" pitchFamily="34" charset="-122"/>
              </a:rPr>
              <a:t>著</a:t>
            </a:r>
          </a:p>
        </p:txBody>
      </p:sp>
      <p:pic>
        <p:nvPicPr>
          <p:cNvPr id="8" name="图片 7">
            <a:extLst>
              <a:ext uri="{FF2B5EF4-FFF2-40B4-BE49-F238E27FC236}">
                <a16:creationId xmlns:a16="http://schemas.microsoft.com/office/drawing/2014/main" id="{360369E3-AB44-4028-88F6-292C7945774E}"/>
              </a:ext>
            </a:extLst>
          </p:cNvPr>
          <p:cNvPicPr>
            <a:picLocks noChangeAspect="1"/>
          </p:cNvPicPr>
          <p:nvPr/>
        </p:nvPicPr>
        <p:blipFill>
          <a:blip r:embed="rId6"/>
          <a:stretch>
            <a:fillRect/>
          </a:stretch>
        </p:blipFill>
        <p:spPr>
          <a:xfrm>
            <a:off x="6469921" y="3166783"/>
            <a:ext cx="4883879" cy="2225316"/>
          </a:xfrm>
          <a:prstGeom prst="rect">
            <a:avLst/>
          </a:prstGeom>
        </p:spPr>
      </p:pic>
      <p:sp>
        <p:nvSpPr>
          <p:cNvPr id="9" name="文本框 8">
            <a:extLst>
              <a:ext uri="{FF2B5EF4-FFF2-40B4-BE49-F238E27FC236}">
                <a16:creationId xmlns:a16="http://schemas.microsoft.com/office/drawing/2014/main" id="{DA38464B-F68D-4FBA-B7DD-74DF7C922155}"/>
              </a:ext>
            </a:extLst>
          </p:cNvPr>
          <p:cNvSpPr txBox="1"/>
          <p:nvPr/>
        </p:nvSpPr>
        <p:spPr>
          <a:xfrm>
            <a:off x="8377464" y="5513306"/>
            <a:ext cx="130035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参数选择</a:t>
            </a:r>
            <a:r>
              <a:rPr lang="en-US" altLang="zh-CN" baseline="30000" dirty="0">
                <a:latin typeface="微软雅黑" panose="020B0503020204020204" pitchFamily="34" charset="-122"/>
                <a:ea typeface="微软雅黑" panose="020B0503020204020204" pitchFamily="34" charset="-122"/>
              </a:rPr>
              <a:t>[1]</a:t>
            </a:r>
            <a:endParaRPr lang="zh-CN" altLang="en-US" baseline="30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9C13BF7-2C1C-4FE3-97A5-61832213AE23}"/>
              </a:ext>
            </a:extLst>
          </p:cNvPr>
          <p:cNvSpPr txBox="1"/>
          <p:nvPr/>
        </p:nvSpPr>
        <p:spPr>
          <a:xfrm>
            <a:off x="1223045" y="1433017"/>
            <a:ext cx="7001725"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目标位置信息获取：</a:t>
            </a:r>
            <a:r>
              <a:rPr lang="zh-CN" altLang="en-US" sz="2000" dirty="0">
                <a:latin typeface="微软雅黑" panose="020B0503020204020204" pitchFamily="34" charset="-122"/>
                <a:ea typeface="微软雅黑" panose="020B0503020204020204" pitchFamily="34" charset="-122"/>
              </a:rPr>
              <a:t>服务“</a:t>
            </a:r>
            <a:r>
              <a:rPr lang="en-US" altLang="zh-CN" sz="2000" dirty="0">
                <a:latin typeface="微软雅黑" panose="020B0503020204020204" pitchFamily="34" charset="-122"/>
                <a:ea typeface="微软雅黑" panose="020B0503020204020204" pitchFamily="34" charset="-122"/>
              </a:rPr>
              <a:t>/gazebo/</a:t>
            </a:r>
            <a:r>
              <a:rPr lang="en-US" altLang="zh-CN" sz="2000" dirty="0" err="1">
                <a:latin typeface="微软雅黑" panose="020B0503020204020204" pitchFamily="34" charset="-122"/>
                <a:ea typeface="微软雅黑" panose="020B0503020204020204" pitchFamily="34" charset="-122"/>
              </a:rPr>
              <a:t>get_model_state</a:t>
            </a:r>
            <a:r>
              <a:rPr lang="zh-CN" altLang="en-US" sz="20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91705235"/>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7</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3775393"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项目进展：感知</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A3F7AAC-3851-4250-8558-C8ECE75DAE00}"/>
                  </a:ext>
                </a:extLst>
              </p:cNvPr>
              <p:cNvSpPr txBox="1"/>
              <p:nvPr/>
            </p:nvSpPr>
            <p:spPr>
              <a:xfrm>
                <a:off x="1011790" y="2323208"/>
                <a:ext cx="871021"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匀速</a:t>
                </a:r>
                <a:endParaRPr lang="en-US" altLang="zh-CN" dirty="0">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ea typeface="微软雅黑" panose="020B0503020204020204" pitchFamily="34" charset="-122"/>
                        </a:rPr>
                        <m:t>1</m:t>
                      </m:r>
                      <m:r>
                        <a:rPr lang="en-US" altLang="zh-CN" i="1" dirty="0" smtClean="0">
                          <a:latin typeface="Cambria Math" panose="02040503050406030204" pitchFamily="18" charset="0"/>
                          <a:ea typeface="微软雅黑" panose="020B0503020204020204" pitchFamily="34" charset="-122"/>
                        </a:rPr>
                        <m:t>𝑚</m:t>
                      </m:r>
                      <m:r>
                        <a:rPr lang="en-US" altLang="zh-CN" i="1" dirty="0" smtClean="0">
                          <a:latin typeface="Cambria Math" panose="02040503050406030204" pitchFamily="18" charset="0"/>
                          <a:ea typeface="微软雅黑" panose="020B0503020204020204" pitchFamily="34" charset="-122"/>
                        </a:rPr>
                        <m:t>/</m:t>
                      </m:r>
                      <m:r>
                        <a:rPr lang="en-US" altLang="zh-CN" i="1" dirty="0" smtClean="0">
                          <a:latin typeface="Cambria Math" panose="02040503050406030204" pitchFamily="18" charset="0"/>
                          <a:ea typeface="微软雅黑" panose="020B0503020204020204" pitchFamily="34" charset="-122"/>
                        </a:rPr>
                        <m:t>𝑠</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EA3F7AAC-3851-4250-8558-C8ECE75DAE00}"/>
                  </a:ext>
                </a:extLst>
              </p:cNvPr>
              <p:cNvSpPr txBox="1">
                <a:spLocks noRot="1" noChangeAspect="1" noMove="1" noResize="1" noEditPoints="1" noAdjustHandles="1" noChangeArrowheads="1" noChangeShapeType="1" noTextEdit="1"/>
              </p:cNvSpPr>
              <p:nvPr/>
            </p:nvSpPr>
            <p:spPr>
              <a:xfrm>
                <a:off x="1011790" y="2323208"/>
                <a:ext cx="871021" cy="646331"/>
              </a:xfrm>
              <a:prstGeom prst="rect">
                <a:avLst/>
              </a:prstGeom>
              <a:blipFill>
                <a:blip r:embed="rId4"/>
                <a:stretch>
                  <a:fillRect t="-4717" b="-8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3A06C83-719F-4BFE-B6F7-BFB25F92D529}"/>
                  </a:ext>
                </a:extLst>
              </p:cNvPr>
              <p:cNvSpPr txBox="1"/>
              <p:nvPr/>
            </p:nvSpPr>
            <p:spPr>
              <a:xfrm>
                <a:off x="916899" y="4995106"/>
                <a:ext cx="1095621" cy="646331"/>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匀加速</a:t>
                </a:r>
                <a:endParaRPr lang="en-US" altLang="zh-CN" dirty="0">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0.1</m:t>
                      </m:r>
                      <m:r>
                        <a:rPr lang="en-US" altLang="zh-CN" b="0" i="1" smtClean="0">
                          <a:latin typeface="Cambria Math" panose="02040503050406030204" pitchFamily="18" charset="0"/>
                          <a:ea typeface="微软雅黑" panose="020B0503020204020204" pitchFamily="34" charset="-122"/>
                        </a:rPr>
                        <m:t>𝑚</m:t>
                      </m:r>
                      <m:r>
                        <a:rPr lang="en-US" altLang="zh-CN" b="0" i="1" smtClean="0">
                          <a:latin typeface="Cambria Math" panose="02040503050406030204" pitchFamily="18" charset="0"/>
                          <a:ea typeface="微软雅黑" panose="020B0503020204020204" pitchFamily="34" charset="-122"/>
                        </a:rPr>
                        <m:t>/</m:t>
                      </m:r>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𝑠</m:t>
                          </m:r>
                        </m:e>
                        <m:sup>
                          <m:r>
                            <a:rPr lang="en-US" altLang="zh-CN" b="0" i="1" smtClean="0">
                              <a:latin typeface="Cambria Math" panose="02040503050406030204" pitchFamily="18" charset="0"/>
                              <a:ea typeface="微软雅黑" panose="020B0503020204020204" pitchFamily="34" charset="-122"/>
                            </a:rPr>
                            <m:t>2</m:t>
                          </m:r>
                        </m:sup>
                      </m:sSup>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21" name="文本框 20">
                <a:extLst>
                  <a:ext uri="{FF2B5EF4-FFF2-40B4-BE49-F238E27FC236}">
                    <a16:creationId xmlns:a16="http://schemas.microsoft.com/office/drawing/2014/main" id="{33A06C83-719F-4BFE-B6F7-BFB25F92D529}"/>
                  </a:ext>
                </a:extLst>
              </p:cNvPr>
              <p:cNvSpPr txBox="1">
                <a:spLocks noRot="1" noChangeAspect="1" noMove="1" noResize="1" noEditPoints="1" noAdjustHandles="1" noChangeArrowheads="1" noChangeShapeType="1" noTextEdit="1"/>
              </p:cNvSpPr>
              <p:nvPr/>
            </p:nvSpPr>
            <p:spPr>
              <a:xfrm>
                <a:off x="916899" y="4995106"/>
                <a:ext cx="1095621" cy="646331"/>
              </a:xfrm>
              <a:prstGeom prst="rect">
                <a:avLst/>
              </a:prstGeom>
              <a:blipFill>
                <a:blip r:embed="rId5"/>
                <a:stretch>
                  <a:fillRect t="-4717" b="-8491"/>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CFCCD132-E531-4312-A67A-FCB5DDE819A4}"/>
              </a:ext>
            </a:extLst>
          </p:cNvPr>
          <p:cNvPicPr>
            <a:picLocks noChangeAspect="1"/>
          </p:cNvPicPr>
          <p:nvPr/>
        </p:nvPicPr>
        <p:blipFill>
          <a:blip r:embed="rId6"/>
          <a:stretch>
            <a:fillRect/>
          </a:stretch>
        </p:blipFill>
        <p:spPr>
          <a:xfrm>
            <a:off x="1992086" y="4097633"/>
            <a:ext cx="7990114" cy="2441279"/>
          </a:xfrm>
          <a:prstGeom prst="rect">
            <a:avLst/>
          </a:prstGeom>
        </p:spPr>
      </p:pic>
      <p:pic>
        <p:nvPicPr>
          <p:cNvPr id="15" name="图片 14">
            <a:extLst>
              <a:ext uri="{FF2B5EF4-FFF2-40B4-BE49-F238E27FC236}">
                <a16:creationId xmlns:a16="http://schemas.microsoft.com/office/drawing/2014/main" id="{7ADEED59-3E20-4D70-834B-17E5D3B6D7DD}"/>
              </a:ext>
            </a:extLst>
          </p:cNvPr>
          <p:cNvPicPr>
            <a:picLocks noChangeAspect="1"/>
          </p:cNvPicPr>
          <p:nvPr/>
        </p:nvPicPr>
        <p:blipFill>
          <a:blip r:embed="rId7"/>
          <a:stretch>
            <a:fillRect/>
          </a:stretch>
        </p:blipFill>
        <p:spPr>
          <a:xfrm>
            <a:off x="1992086" y="1445054"/>
            <a:ext cx="7990114" cy="2412110"/>
          </a:xfrm>
          <a:prstGeom prst="rect">
            <a:avLst/>
          </a:prstGeom>
        </p:spPr>
      </p:pic>
      <p:sp>
        <p:nvSpPr>
          <p:cNvPr id="5" name="文本框 4">
            <a:extLst>
              <a:ext uri="{FF2B5EF4-FFF2-40B4-BE49-F238E27FC236}">
                <a16:creationId xmlns:a16="http://schemas.microsoft.com/office/drawing/2014/main" id="{71069013-38C0-4B4B-9DE3-18F9EB77FD27}"/>
              </a:ext>
            </a:extLst>
          </p:cNvPr>
          <p:cNvSpPr txBox="1"/>
          <p:nvPr/>
        </p:nvSpPr>
        <p:spPr>
          <a:xfrm>
            <a:off x="540777" y="1445054"/>
            <a:ext cx="1342034"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sigma=0.2</a:t>
            </a:r>
            <a:endParaRPr lang="zh-CN" altLang="en-US"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86F20A91-0A85-47DA-9046-FD842B366D4B}"/>
              </a:ext>
            </a:extLst>
          </p:cNvPr>
          <p:cNvSpPr txBox="1"/>
          <p:nvPr/>
        </p:nvSpPr>
        <p:spPr>
          <a:xfrm>
            <a:off x="10061140" y="1798407"/>
            <a:ext cx="1721946" cy="1705403"/>
          </a:xfrm>
          <a:prstGeom prst="rect">
            <a:avLst/>
          </a:prstGeom>
          <a:noFill/>
        </p:spPr>
        <p:txBody>
          <a:bodyPr wrap="non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误差平方和：</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滤波前 </a:t>
            </a:r>
            <a:r>
              <a:rPr lang="en-US" altLang="zh-CN" dirty="0">
                <a:latin typeface="微软雅黑" panose="020B0503020204020204" pitchFamily="34" charset="-122"/>
                <a:ea typeface="微软雅黑" panose="020B0503020204020204" pitchFamily="34" charset="-122"/>
              </a:rPr>
              <a:t>3.0839</a:t>
            </a:r>
          </a:p>
          <a:p>
            <a:pPr>
              <a:lnSpc>
                <a:spcPct val="150000"/>
              </a:lnSpc>
            </a:pPr>
            <a:r>
              <a:rPr lang="zh-CN" altLang="en-US" dirty="0">
                <a:latin typeface="微软雅黑" panose="020B0503020204020204" pitchFamily="34" charset="-122"/>
                <a:ea typeface="微软雅黑" panose="020B0503020204020204" pitchFamily="34" charset="-122"/>
              </a:rPr>
              <a:t>滤波后 </a:t>
            </a:r>
            <a:r>
              <a:rPr lang="en-US" altLang="zh-CN" dirty="0">
                <a:latin typeface="微软雅黑" panose="020B0503020204020204" pitchFamily="34" charset="-122"/>
                <a:ea typeface="微软雅黑" panose="020B0503020204020204" pitchFamily="34" charset="-122"/>
              </a:rPr>
              <a:t>2.5693</a:t>
            </a:r>
          </a:p>
          <a:p>
            <a:pPr>
              <a:lnSpc>
                <a:spcPct val="150000"/>
              </a:lnSpc>
            </a:pPr>
            <a:r>
              <a:rPr lang="zh-CN" altLang="en-US" dirty="0">
                <a:latin typeface="微软雅黑" panose="020B0503020204020204" pitchFamily="34" charset="-122"/>
                <a:ea typeface="微软雅黑" panose="020B0503020204020204" pitchFamily="34" charset="-122"/>
              </a:rPr>
              <a:t>减小    </a:t>
            </a:r>
            <a:r>
              <a:rPr lang="en-US" altLang="zh-CN" dirty="0">
                <a:latin typeface="微软雅黑" panose="020B0503020204020204" pitchFamily="34" charset="-122"/>
                <a:ea typeface="微软雅黑" panose="020B0503020204020204" pitchFamily="34" charset="-122"/>
              </a:rPr>
              <a:t>16.69%</a:t>
            </a:r>
            <a:endParaRPr lang="zh-CN" altLang="en-US"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2FC48321-7AC1-4A4D-ADBF-AFEE134835D0}"/>
              </a:ext>
            </a:extLst>
          </p:cNvPr>
          <p:cNvSpPr txBox="1"/>
          <p:nvPr/>
        </p:nvSpPr>
        <p:spPr>
          <a:xfrm>
            <a:off x="10061140" y="4582039"/>
            <a:ext cx="1721946" cy="1289905"/>
          </a:xfrm>
          <a:prstGeom prst="rect">
            <a:avLst/>
          </a:prstGeom>
          <a:noFill/>
        </p:spPr>
        <p:txBody>
          <a:bodyPr wrap="non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滤波前 </a:t>
            </a:r>
            <a:r>
              <a:rPr lang="en-US" altLang="zh-CN" dirty="0">
                <a:latin typeface="微软雅黑" panose="020B0503020204020204" pitchFamily="34" charset="-122"/>
                <a:ea typeface="微软雅黑" panose="020B0503020204020204" pitchFamily="34" charset="-122"/>
              </a:rPr>
              <a:t>3.5232</a:t>
            </a:r>
          </a:p>
          <a:p>
            <a:pPr>
              <a:lnSpc>
                <a:spcPct val="150000"/>
              </a:lnSpc>
            </a:pPr>
            <a:r>
              <a:rPr lang="zh-CN" altLang="en-US" dirty="0">
                <a:latin typeface="微软雅黑" panose="020B0503020204020204" pitchFamily="34" charset="-122"/>
                <a:ea typeface="微软雅黑" panose="020B0503020204020204" pitchFamily="34" charset="-122"/>
              </a:rPr>
              <a:t>滤波后 </a:t>
            </a:r>
            <a:r>
              <a:rPr lang="en-US" altLang="zh-CN" dirty="0">
                <a:latin typeface="微软雅黑" panose="020B0503020204020204" pitchFamily="34" charset="-122"/>
                <a:ea typeface="微软雅黑" panose="020B0503020204020204" pitchFamily="34" charset="-122"/>
              </a:rPr>
              <a:t>2.8633</a:t>
            </a:r>
          </a:p>
          <a:p>
            <a:pPr>
              <a:lnSpc>
                <a:spcPct val="150000"/>
              </a:lnSpc>
            </a:pPr>
            <a:r>
              <a:rPr lang="zh-CN" altLang="en-US" dirty="0">
                <a:latin typeface="微软雅黑" panose="020B0503020204020204" pitchFamily="34" charset="-122"/>
                <a:ea typeface="微软雅黑" panose="020B0503020204020204" pitchFamily="34" charset="-122"/>
              </a:rPr>
              <a:t>减小    </a:t>
            </a:r>
            <a:r>
              <a:rPr lang="en-US" altLang="zh-CN" dirty="0">
                <a:latin typeface="微软雅黑" panose="020B0503020204020204" pitchFamily="34" charset="-122"/>
                <a:ea typeface="微软雅黑" panose="020B0503020204020204" pitchFamily="34" charset="-122"/>
              </a:rPr>
              <a:t>18.73%</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71384730"/>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8</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3775393"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项目进展：预测</a:t>
            </a:r>
          </a:p>
        </p:txBody>
      </p:sp>
      <p:pic>
        <p:nvPicPr>
          <p:cNvPr id="6" name="图片 5">
            <a:extLst>
              <a:ext uri="{FF2B5EF4-FFF2-40B4-BE49-F238E27FC236}">
                <a16:creationId xmlns:a16="http://schemas.microsoft.com/office/drawing/2014/main" id="{961676F8-8BEE-4A28-B135-BA430B9674DB}"/>
              </a:ext>
            </a:extLst>
          </p:cNvPr>
          <p:cNvPicPr>
            <a:picLocks noChangeAspect="1"/>
          </p:cNvPicPr>
          <p:nvPr/>
        </p:nvPicPr>
        <p:blipFill>
          <a:blip r:embed="rId4"/>
          <a:stretch>
            <a:fillRect/>
          </a:stretch>
        </p:blipFill>
        <p:spPr>
          <a:xfrm>
            <a:off x="7658075" y="1965635"/>
            <a:ext cx="3509729" cy="3592934"/>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242F69F-6A0E-4BE9-AE0E-09AA19902E56}"/>
                  </a:ext>
                </a:extLst>
              </p:cNvPr>
              <p:cNvSpPr txBox="1"/>
              <p:nvPr/>
            </p:nvSpPr>
            <p:spPr>
              <a:xfrm>
                <a:off x="1396751" y="2290558"/>
                <a:ext cx="6013121" cy="326801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令</a:t>
                </a:r>
                <a14:m>
                  <m:oMath xmlns:m="http://schemas.openxmlformats.org/officeDocument/2006/math">
                    <m:r>
                      <m:rPr>
                        <m:sty m:val="p"/>
                      </m:rPr>
                      <a:rPr lang="en-US" altLang="zh-CN" i="1" dirty="0">
                        <a:latin typeface="Cambria Math" panose="02040503050406030204" pitchFamily="18" charset="0"/>
                      </a:rPr>
                      <m:t>t</m:t>
                    </m:r>
                  </m:oMath>
                </a14:m>
                <a:r>
                  <a:rPr lang="zh-CN" altLang="en-US" dirty="0">
                    <a:latin typeface="微软雅黑" panose="020B0503020204020204" pitchFamily="34" charset="-122"/>
                    <a:ea typeface="微软雅黑" panose="020B0503020204020204" pitchFamily="34" charset="-122"/>
                  </a:rPr>
                  <a:t>时刻目标所在位置为</a:t>
                </a:r>
                <a14:m>
                  <m:oMath xmlns:m="http://schemas.openxmlformats.org/officeDocument/2006/math">
                    <m:r>
                      <a:rPr lang="en-US" altLang="zh-CN" i="1">
                        <a:latin typeface="Cambria Math" panose="02040503050406030204" pitchFamily="18" charset="0"/>
                      </a:rPr>
                      <m:t>𝑇</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，则有</a:t>
                </a:r>
                <a14:m>
                  <m:oMath xmlns:m="http://schemas.openxmlformats.org/officeDocument/2006/math">
                    <m:r>
                      <a:rPr lang="en-US" altLang="zh-CN" i="1">
                        <a:latin typeface="Cambria Math" panose="02040503050406030204" pitchFamily="18" charset="0"/>
                      </a:rPr>
                      <m:t>𝑇</m:t>
                    </m:r>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𝑅</m:t>
                        </m:r>
                      </m:e>
                      <m:sup>
                        <m:r>
                          <a:rPr lang="en-US" altLang="zh-CN" i="1">
                            <a:latin typeface="Cambria Math" panose="02040503050406030204" pitchFamily="18" charset="0"/>
                            <a:ea typeface="Cambria Math" panose="02040503050406030204" pitchFamily="18" charset="0"/>
                          </a:rPr>
                          <m:t>2</m:t>
                        </m:r>
                      </m:sup>
                    </m:sSup>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oMath>
                </a14:m>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泰勒展开，忽略高次项，化成关于</a:t>
                </a:r>
                <a14:m>
                  <m:oMath xmlns:m="http://schemas.openxmlformats.org/officeDocument/2006/math">
                    <m:r>
                      <m:rPr>
                        <m:nor/>
                      </m:rPr>
                      <a:rPr lang="zh-CN" altLang="en-US" dirty="0">
                        <a:latin typeface="微软雅黑" panose="020B0503020204020204" pitchFamily="34" charset="-122"/>
                        <a:ea typeface="微软雅黑" panose="020B0503020204020204" pitchFamily="34" charset="-122"/>
                      </a:rPr>
                      <m:t>时间</m:t>
                    </m:r>
                    <m:r>
                      <a:rPr lang="en-US" altLang="zh-CN" b="0" i="1" smtClean="0">
                        <a:latin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的</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𝑛</m:t>
                        </m:r>
                      </m:e>
                      <m:sub>
                        <m:r>
                          <a:rPr lang="en-US" altLang="zh-CN" b="0" i="1" dirty="0" smtClean="0">
                            <a:latin typeface="Cambria Math" panose="02040503050406030204" pitchFamily="18" charset="0"/>
                          </a:rPr>
                          <m:t>𝑡</m:t>
                        </m:r>
                      </m:sub>
                    </m:sSub>
                  </m:oMath>
                </a14:m>
                <a:r>
                  <a:rPr lang="zh-CN" altLang="en-US" dirty="0">
                    <a:latin typeface="微软雅黑" panose="020B0503020204020204" pitchFamily="34" charset="-122"/>
                    <a:ea typeface="微软雅黑" panose="020B0503020204020204" pitchFamily="34" charset="-122"/>
                  </a:rPr>
                  <a:t>次多项式</a:t>
                </a:r>
                <a14:m>
                  <m:oMath xmlns:m="http://schemas.openxmlformats.org/officeDocument/2006/math">
                    <m:acc>
                      <m:accPr>
                        <m:chr m:val="̂"/>
                        <m:ctrlPr>
                          <a:rPr lang="zh-CN" altLang="en-US" i="1" smtClean="0">
                            <a:latin typeface="Cambria Math" panose="02040503050406030204" pitchFamily="18" charset="0"/>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𝑇</m:t>
                        </m:r>
                      </m:e>
                    </m:acc>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𝑡</m:t>
                    </m:r>
                    <m:r>
                      <a:rPr lang="en-US" altLang="zh-CN" b="0" i="1" smtClean="0">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对目标的历史观测位置数据记为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𝑅</m:t>
                        </m:r>
                      </m:e>
                      <m:sup>
                        <m:r>
                          <a:rPr lang="en-US" altLang="zh-CN" b="0" i="1" smtClean="0">
                            <a:latin typeface="Cambria Math" panose="02040503050406030204" pitchFamily="18" charset="0"/>
                            <a:ea typeface="Cambria Math" panose="02040503050406030204" pitchFamily="18" charset="0"/>
                          </a:rPr>
                          <m:t>2</m:t>
                        </m:r>
                      </m:sup>
                    </m:sSup>
                  </m:oMath>
                </a14:m>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最小化误差项，求得多项式参数：</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func>
                        <m:funcPr>
                          <m:ctrlPr>
                            <a:rPr lang="en-US" altLang="zh-CN" sz="2200" i="1" smtClean="0">
                              <a:latin typeface="Cambria Math" panose="02040503050406030204" pitchFamily="18" charset="0"/>
                            </a:rPr>
                          </m:ctrlPr>
                        </m:funcPr>
                        <m:fName>
                          <m:limLow>
                            <m:limLowPr>
                              <m:ctrlPr>
                                <a:rPr lang="en-US" altLang="zh-CN" sz="2200" i="1" smtClean="0">
                                  <a:latin typeface="Cambria Math" panose="02040503050406030204" pitchFamily="18" charset="0"/>
                                </a:rPr>
                              </m:ctrlPr>
                            </m:limLowPr>
                            <m:e>
                              <m:r>
                                <m:rPr>
                                  <m:sty m:val="p"/>
                                </m:rPr>
                                <a:rPr lang="en-US" altLang="zh-CN" sz="2200" i="0" smtClean="0">
                                  <a:latin typeface="Cambria Math" panose="02040503050406030204" pitchFamily="18" charset="0"/>
                                </a:rPr>
                                <m:t>min</m:t>
                              </m:r>
                            </m:e>
                            <m:lim>
                              <m:acc>
                                <m:accPr>
                                  <m:chr m:val="̂"/>
                                  <m:ctrlPr>
                                    <a:rPr lang="en-US" altLang="zh-CN" sz="2200" i="1" smtClean="0">
                                      <a:latin typeface="Cambria Math" panose="02040503050406030204" pitchFamily="18" charset="0"/>
                                    </a:rPr>
                                  </m:ctrlPr>
                                </m:accPr>
                                <m:e>
                                  <m:r>
                                    <a:rPr lang="en-US" altLang="zh-CN" sz="2200" b="0" i="1" smtClean="0">
                                      <a:latin typeface="Cambria Math" panose="02040503050406030204" pitchFamily="18" charset="0"/>
                                    </a:rPr>
                                    <m:t>𝑇</m:t>
                                  </m:r>
                                </m:e>
                              </m:acc>
                              <m:r>
                                <a:rPr lang="en-US" altLang="zh-CN" sz="2200" b="0" i="1" smtClean="0">
                                  <a:latin typeface="Cambria Math" panose="02040503050406030204" pitchFamily="18" charset="0"/>
                                </a:rPr>
                                <m:t>(</m:t>
                              </m:r>
                              <m:r>
                                <a:rPr lang="en-US" altLang="zh-CN" sz="2200" b="0" i="1" smtClean="0">
                                  <a:latin typeface="Cambria Math" panose="02040503050406030204" pitchFamily="18" charset="0"/>
                                  <a:ea typeface="Cambria Math" panose="02040503050406030204" pitchFamily="18" charset="0"/>
                                </a:rPr>
                                <m:t>∙)</m:t>
                              </m:r>
                            </m:lim>
                          </m:limLow>
                        </m:fName>
                        <m:e>
                          <m:nary>
                            <m:naryPr>
                              <m:chr m:val="∑"/>
                              <m:ctrlPr>
                                <a:rPr lang="en-US" altLang="zh-CN" sz="2200" i="1" smtClean="0">
                                  <a:latin typeface="Cambria Math" panose="02040503050406030204" pitchFamily="18" charset="0"/>
                                </a:rPr>
                              </m:ctrlPr>
                            </m:naryPr>
                            <m:sub>
                              <m:r>
                                <m:rPr>
                                  <m:brk m:alnAt="23"/>
                                </m:rPr>
                                <a:rPr lang="en-US" altLang="zh-CN" sz="2200" b="0" i="1" smtClean="0">
                                  <a:latin typeface="Cambria Math" panose="02040503050406030204" pitchFamily="18" charset="0"/>
                                </a:rPr>
                                <m:t>𝑖</m:t>
                              </m:r>
                              <m:r>
                                <a:rPr lang="en-US" altLang="zh-CN" sz="2200" b="0" i="1" smtClean="0">
                                  <a:latin typeface="Cambria Math" panose="02040503050406030204" pitchFamily="18" charset="0"/>
                                </a:rPr>
                                <m:t>=</m:t>
                              </m:r>
                              <m:r>
                                <m:rPr>
                                  <m:brk m:alnAt="23"/>
                                </m:rPr>
                                <a:rPr lang="en-US" altLang="zh-CN" sz="2200" b="0" i="1" smtClean="0">
                                  <a:latin typeface="Cambria Math" panose="02040503050406030204" pitchFamily="18" charset="0"/>
                                </a:rPr>
                                <m:t>0</m:t>
                              </m:r>
                            </m:sub>
                            <m:sup>
                              <m:r>
                                <a:rPr lang="en-US" altLang="zh-CN" sz="2200" b="0" i="1" smtClean="0">
                                  <a:latin typeface="Cambria Math" panose="02040503050406030204" pitchFamily="18" charset="0"/>
                                </a:rPr>
                                <m:t>𝐿</m:t>
                              </m:r>
                            </m:sup>
                            <m:e>
                              <m:r>
                                <a:rPr lang="en-US" altLang="zh-CN" sz="2200" i="1" smtClean="0">
                                  <a:latin typeface="Cambria Math" panose="02040503050406030204" pitchFamily="18" charset="0"/>
                                  <a:ea typeface="Cambria Math" panose="02040503050406030204" pitchFamily="18" charset="0"/>
                                </a:rPr>
                                <m:t>∥</m:t>
                              </m:r>
                              <m:acc>
                                <m:accPr>
                                  <m:chr m:val="̂"/>
                                  <m:ctrlPr>
                                    <a:rPr lang="en-US" altLang="zh-CN" sz="2200" i="1" smtClean="0">
                                      <a:latin typeface="Cambria Math" panose="02040503050406030204" pitchFamily="18" charset="0"/>
                                      <a:ea typeface="Cambria Math" panose="02040503050406030204" pitchFamily="18" charset="0"/>
                                    </a:rPr>
                                  </m:ctrlPr>
                                </m:accPr>
                                <m:e>
                                  <m:r>
                                    <a:rPr lang="en-US" altLang="zh-CN" sz="2200" b="0" i="1" smtClean="0">
                                      <a:latin typeface="Cambria Math" panose="02040503050406030204" pitchFamily="18" charset="0"/>
                                      <a:ea typeface="Cambria Math" panose="02040503050406030204" pitchFamily="18" charset="0"/>
                                    </a:rPr>
                                    <m:t>𝑇</m:t>
                                  </m:r>
                                </m:e>
                              </m:acc>
                              <m:d>
                                <m:dPr>
                                  <m:ctrlPr>
                                    <a:rPr lang="en-US" altLang="zh-CN" sz="2200" b="0" i="1" smtClean="0">
                                      <a:latin typeface="Cambria Math" panose="02040503050406030204" pitchFamily="18" charset="0"/>
                                      <a:ea typeface="Cambria Math" panose="02040503050406030204" pitchFamily="18" charset="0"/>
                                    </a:rPr>
                                  </m:ctrlPr>
                                </m:dPr>
                                <m:e>
                                  <m:sSub>
                                    <m:sSubPr>
                                      <m:ctrlPr>
                                        <a:rPr lang="en-US" altLang="zh-CN" sz="2200" b="0" i="1" smtClean="0">
                                          <a:latin typeface="Cambria Math" panose="02040503050406030204" pitchFamily="18" charset="0"/>
                                          <a:ea typeface="Cambria Math" panose="02040503050406030204" pitchFamily="18" charset="0"/>
                                        </a:rPr>
                                      </m:ctrlPr>
                                    </m:sSubPr>
                                    <m:e>
                                      <m:r>
                                        <a:rPr lang="en-US" altLang="zh-CN" sz="2200" b="0" i="1" smtClean="0">
                                          <a:latin typeface="Cambria Math" panose="02040503050406030204" pitchFamily="18" charset="0"/>
                                          <a:ea typeface="Cambria Math" panose="02040503050406030204" pitchFamily="18" charset="0"/>
                                        </a:rPr>
                                        <m:t>𝑡</m:t>
                                      </m:r>
                                    </m:e>
                                    <m:sub>
                                      <m:r>
                                        <a:rPr lang="en-US" altLang="zh-CN" sz="2200" b="0" i="1" smtClean="0">
                                          <a:latin typeface="Cambria Math" panose="02040503050406030204" pitchFamily="18" charset="0"/>
                                          <a:ea typeface="Cambria Math" panose="02040503050406030204" pitchFamily="18" charset="0"/>
                                        </a:rPr>
                                        <m:t>𝑖</m:t>
                                      </m:r>
                                    </m:sub>
                                  </m:sSub>
                                </m:e>
                              </m:d>
                              <m:r>
                                <a:rPr lang="en-US" altLang="zh-CN" sz="2200" b="0" i="1" smtClean="0">
                                  <a:latin typeface="Cambria Math" panose="02040503050406030204" pitchFamily="18" charset="0"/>
                                  <a:ea typeface="Cambria Math" panose="02040503050406030204" pitchFamily="18" charset="0"/>
                                </a:rPr>
                                <m:t>−</m:t>
                              </m:r>
                              <m:sSub>
                                <m:sSubPr>
                                  <m:ctrlPr>
                                    <a:rPr lang="en-US" altLang="zh-CN" sz="2200" b="0" i="1" smtClean="0">
                                      <a:latin typeface="Cambria Math" panose="02040503050406030204" pitchFamily="18" charset="0"/>
                                      <a:ea typeface="Cambria Math" panose="02040503050406030204" pitchFamily="18" charset="0"/>
                                    </a:rPr>
                                  </m:ctrlPr>
                                </m:sSubPr>
                                <m:e>
                                  <m:r>
                                    <a:rPr lang="en-US" altLang="zh-CN" sz="2200" b="0" i="1" smtClean="0">
                                      <a:latin typeface="Cambria Math" panose="02040503050406030204" pitchFamily="18" charset="0"/>
                                      <a:ea typeface="Cambria Math" panose="02040503050406030204" pitchFamily="18" charset="0"/>
                                    </a:rPr>
                                    <m:t>𝑝</m:t>
                                  </m:r>
                                </m:e>
                                <m:sub>
                                  <m:r>
                                    <a:rPr lang="en-US" altLang="zh-CN" sz="2200" b="0" i="1" smtClean="0">
                                      <a:latin typeface="Cambria Math" panose="02040503050406030204" pitchFamily="18" charset="0"/>
                                      <a:ea typeface="Cambria Math" panose="02040503050406030204" pitchFamily="18" charset="0"/>
                                    </a:rPr>
                                    <m:t>𝑖</m:t>
                                  </m:r>
                                </m:sub>
                              </m:sSub>
                              <m:sSubSup>
                                <m:sSubSupPr>
                                  <m:ctrlPr>
                                    <a:rPr lang="en-US" altLang="zh-CN" sz="2200" b="0" i="1" smtClean="0">
                                      <a:latin typeface="Cambria Math" panose="02040503050406030204" pitchFamily="18" charset="0"/>
                                      <a:ea typeface="Cambria Math" panose="02040503050406030204" pitchFamily="18" charset="0"/>
                                    </a:rPr>
                                  </m:ctrlPr>
                                </m:sSubSupPr>
                                <m:e>
                                  <m:r>
                                    <a:rPr lang="en-US" altLang="zh-CN" sz="2200" b="0" i="1" smtClean="0">
                                      <a:latin typeface="Cambria Math" panose="02040503050406030204" pitchFamily="18" charset="0"/>
                                      <a:ea typeface="Cambria Math" panose="02040503050406030204" pitchFamily="18" charset="0"/>
                                    </a:rPr>
                                    <m:t>∥</m:t>
                                  </m:r>
                                </m:e>
                                <m:sub>
                                  <m:r>
                                    <a:rPr lang="en-US" altLang="zh-CN" sz="2200" b="0" i="1" smtClean="0">
                                      <a:latin typeface="Cambria Math" panose="02040503050406030204" pitchFamily="18" charset="0"/>
                                      <a:ea typeface="Cambria Math" panose="02040503050406030204" pitchFamily="18" charset="0"/>
                                    </a:rPr>
                                    <m:t>2</m:t>
                                  </m:r>
                                </m:sub>
                                <m:sup>
                                  <m:r>
                                    <a:rPr lang="en-US" altLang="zh-CN" sz="2200" b="0" i="1" smtClean="0">
                                      <a:latin typeface="Cambria Math" panose="02040503050406030204" pitchFamily="18" charset="0"/>
                                      <a:ea typeface="Cambria Math" panose="02040503050406030204" pitchFamily="18" charset="0"/>
                                    </a:rPr>
                                    <m:t>2</m:t>
                                  </m:r>
                                </m:sup>
                              </m:sSubSup>
                            </m:e>
                          </m:nary>
                        </m:e>
                      </m:func>
                      <m:r>
                        <a:rPr lang="en-US" altLang="zh-CN" sz="2200" i="1" smtClean="0">
                          <a:solidFill>
                            <a:srgbClr val="7030A0"/>
                          </a:solidFill>
                          <a:latin typeface="Cambria Math" panose="02040503050406030204" pitchFamily="18" charset="0"/>
                          <a:ea typeface="Cambria Math" panose="02040503050406030204" pitchFamily="18" charset="0"/>
                        </a:rPr>
                        <m:t>+</m:t>
                      </m:r>
                      <m:r>
                        <a:rPr lang="en-US" altLang="zh-CN" sz="2200" b="0" i="1" smtClean="0">
                          <a:solidFill>
                            <a:srgbClr val="7030A0"/>
                          </a:solidFill>
                          <a:latin typeface="Cambria Math" panose="02040503050406030204" pitchFamily="18" charset="0"/>
                          <a:ea typeface="Cambria Math" panose="02040503050406030204" pitchFamily="18" charset="0"/>
                        </a:rPr>
                        <m:t>𝐿</m:t>
                      </m:r>
                      <m:sSub>
                        <m:sSubPr>
                          <m:ctrlPr>
                            <a:rPr lang="en-US" altLang="zh-CN" sz="2200" b="0" i="1" smtClean="0">
                              <a:solidFill>
                                <a:srgbClr val="7030A0"/>
                              </a:solidFill>
                              <a:latin typeface="Cambria Math" panose="02040503050406030204" pitchFamily="18" charset="0"/>
                              <a:ea typeface="Cambria Math" panose="02040503050406030204" pitchFamily="18" charset="0"/>
                            </a:rPr>
                          </m:ctrlPr>
                        </m:sSubPr>
                        <m:e>
                          <m:r>
                            <a:rPr lang="en-US" altLang="zh-CN" sz="2200" b="0" i="1" smtClean="0">
                              <a:solidFill>
                                <a:srgbClr val="7030A0"/>
                              </a:solidFill>
                              <a:latin typeface="Cambria Math" panose="02040503050406030204" pitchFamily="18" charset="0"/>
                              <a:ea typeface="Cambria Math" panose="02040503050406030204" pitchFamily="18" charset="0"/>
                            </a:rPr>
                            <m:t>𝜆</m:t>
                          </m:r>
                        </m:e>
                        <m:sub>
                          <m:r>
                            <a:rPr lang="en-US" altLang="zh-CN" sz="2200" b="0" i="1" smtClean="0">
                              <a:solidFill>
                                <a:srgbClr val="7030A0"/>
                              </a:solidFill>
                              <a:latin typeface="Cambria Math" panose="02040503050406030204" pitchFamily="18" charset="0"/>
                              <a:ea typeface="Cambria Math" panose="02040503050406030204" pitchFamily="18" charset="0"/>
                            </a:rPr>
                            <m:t>𝑡</m:t>
                          </m:r>
                        </m:sub>
                      </m:sSub>
                      <m:nary>
                        <m:naryPr>
                          <m:ctrlPr>
                            <a:rPr lang="en-US" altLang="zh-CN" sz="2200" b="0" i="1" smtClean="0">
                              <a:solidFill>
                                <a:srgbClr val="7030A0"/>
                              </a:solidFill>
                              <a:latin typeface="Cambria Math" panose="02040503050406030204" pitchFamily="18" charset="0"/>
                              <a:ea typeface="Cambria Math" panose="02040503050406030204" pitchFamily="18" charset="0"/>
                            </a:rPr>
                          </m:ctrlPr>
                        </m:naryPr>
                        <m:sub>
                          <m:sSub>
                            <m:sSubPr>
                              <m:ctrlPr>
                                <a:rPr lang="en-US" altLang="zh-CN" sz="2200" b="0" i="1" smtClean="0">
                                  <a:solidFill>
                                    <a:srgbClr val="7030A0"/>
                                  </a:solidFill>
                                  <a:latin typeface="Cambria Math" panose="02040503050406030204" pitchFamily="18" charset="0"/>
                                  <a:ea typeface="Cambria Math" panose="02040503050406030204" pitchFamily="18" charset="0"/>
                                </a:rPr>
                              </m:ctrlPr>
                            </m:sSubPr>
                            <m:e>
                              <m:r>
                                <m:rPr>
                                  <m:brk m:alnAt="23"/>
                                </m:rPr>
                                <a:rPr lang="en-US" altLang="zh-CN" sz="2200" b="0" i="1" smtClean="0">
                                  <a:solidFill>
                                    <a:srgbClr val="7030A0"/>
                                  </a:solidFill>
                                  <a:latin typeface="Cambria Math" panose="02040503050406030204" pitchFamily="18" charset="0"/>
                                  <a:ea typeface="Cambria Math" panose="02040503050406030204" pitchFamily="18" charset="0"/>
                                </a:rPr>
                                <m:t>𝑡</m:t>
                              </m:r>
                            </m:e>
                            <m:sub>
                              <m:r>
                                <m:rPr>
                                  <m:brk m:alnAt="23"/>
                                </m:rPr>
                                <a:rPr lang="en-US" altLang="zh-CN" sz="2200" b="0" i="1" smtClean="0">
                                  <a:solidFill>
                                    <a:srgbClr val="7030A0"/>
                                  </a:solidFill>
                                  <a:latin typeface="Cambria Math" panose="02040503050406030204" pitchFamily="18" charset="0"/>
                                  <a:ea typeface="Cambria Math" panose="02040503050406030204" pitchFamily="18" charset="0"/>
                                </a:rPr>
                                <m:t>𝑙</m:t>
                              </m:r>
                            </m:sub>
                          </m:sSub>
                        </m:sub>
                        <m:sup>
                          <m:sSub>
                            <m:sSubPr>
                              <m:ctrlPr>
                                <a:rPr lang="en-US" altLang="zh-CN" sz="2200" b="0" i="1" smtClean="0">
                                  <a:solidFill>
                                    <a:srgbClr val="7030A0"/>
                                  </a:solidFill>
                                  <a:latin typeface="Cambria Math" panose="02040503050406030204" pitchFamily="18" charset="0"/>
                                  <a:ea typeface="Cambria Math" panose="02040503050406030204" pitchFamily="18" charset="0"/>
                                </a:rPr>
                              </m:ctrlPr>
                            </m:sSubPr>
                            <m:e>
                              <m:r>
                                <a:rPr lang="en-US" altLang="zh-CN" sz="2200" b="0" i="1" smtClean="0">
                                  <a:solidFill>
                                    <a:srgbClr val="7030A0"/>
                                  </a:solidFill>
                                  <a:latin typeface="Cambria Math" panose="02040503050406030204" pitchFamily="18" charset="0"/>
                                  <a:ea typeface="Cambria Math" panose="02040503050406030204" pitchFamily="18" charset="0"/>
                                </a:rPr>
                                <m:t>𝑡</m:t>
                              </m:r>
                            </m:e>
                            <m:sub>
                              <m:r>
                                <a:rPr lang="en-US" altLang="zh-CN" sz="2200" b="0" i="1" smtClean="0">
                                  <a:solidFill>
                                    <a:srgbClr val="7030A0"/>
                                  </a:solidFill>
                                  <a:latin typeface="Cambria Math" panose="02040503050406030204" pitchFamily="18" charset="0"/>
                                  <a:ea typeface="Cambria Math" panose="02040503050406030204" pitchFamily="18" charset="0"/>
                                </a:rPr>
                                <m:t>𝑚</m:t>
                              </m:r>
                            </m:sub>
                          </m:sSub>
                        </m:sup>
                        <m:e>
                          <m:r>
                            <a:rPr lang="en-US" altLang="zh-CN" sz="2200" i="1">
                              <a:solidFill>
                                <a:srgbClr val="7030A0"/>
                              </a:solidFill>
                              <a:latin typeface="Cambria Math" panose="02040503050406030204" pitchFamily="18" charset="0"/>
                              <a:ea typeface="Cambria Math" panose="02040503050406030204" pitchFamily="18" charset="0"/>
                            </a:rPr>
                            <m:t>∥</m:t>
                          </m:r>
                          <m:sSubSup>
                            <m:sSubSupPr>
                              <m:ctrlPr>
                                <a:rPr lang="en-US" altLang="zh-CN" sz="2200" b="0" i="1" smtClean="0">
                                  <a:solidFill>
                                    <a:srgbClr val="7030A0"/>
                                  </a:solidFill>
                                  <a:latin typeface="Cambria Math" panose="02040503050406030204" pitchFamily="18" charset="0"/>
                                  <a:ea typeface="Cambria Math" panose="02040503050406030204" pitchFamily="18" charset="0"/>
                                </a:rPr>
                              </m:ctrlPr>
                            </m:sSubSupPr>
                            <m:e>
                              <m:sSup>
                                <m:sSupPr>
                                  <m:ctrlPr>
                                    <a:rPr lang="en-US" altLang="zh-CN" sz="2200" b="0" i="1" smtClean="0">
                                      <a:solidFill>
                                        <a:srgbClr val="7030A0"/>
                                      </a:solidFill>
                                      <a:latin typeface="Cambria Math" panose="02040503050406030204" pitchFamily="18" charset="0"/>
                                      <a:ea typeface="Cambria Math" panose="02040503050406030204" pitchFamily="18" charset="0"/>
                                    </a:rPr>
                                  </m:ctrlPr>
                                </m:sSupPr>
                                <m:e>
                                  <m:acc>
                                    <m:accPr>
                                      <m:chr m:val="̂"/>
                                      <m:ctrlPr>
                                        <a:rPr lang="en-US" altLang="zh-CN" sz="2200" i="1">
                                          <a:solidFill>
                                            <a:srgbClr val="7030A0"/>
                                          </a:solidFill>
                                          <a:latin typeface="Cambria Math" panose="02040503050406030204" pitchFamily="18" charset="0"/>
                                          <a:ea typeface="Cambria Math" panose="02040503050406030204" pitchFamily="18" charset="0"/>
                                        </a:rPr>
                                      </m:ctrlPr>
                                    </m:accPr>
                                    <m:e>
                                      <m:r>
                                        <a:rPr lang="en-US" altLang="zh-CN" sz="2200" i="1">
                                          <a:solidFill>
                                            <a:srgbClr val="7030A0"/>
                                          </a:solidFill>
                                          <a:latin typeface="Cambria Math" panose="02040503050406030204" pitchFamily="18" charset="0"/>
                                          <a:ea typeface="Cambria Math" panose="02040503050406030204" pitchFamily="18" charset="0"/>
                                        </a:rPr>
                                        <m:t>𝑇</m:t>
                                      </m:r>
                                    </m:e>
                                  </m:acc>
                                </m:e>
                                <m:sup>
                                  <m:r>
                                    <a:rPr lang="en-US" altLang="zh-CN" sz="2200" b="0" i="1" smtClean="0">
                                      <a:solidFill>
                                        <a:srgbClr val="7030A0"/>
                                      </a:solidFill>
                                      <a:latin typeface="Cambria Math" panose="02040503050406030204" pitchFamily="18" charset="0"/>
                                      <a:ea typeface="Cambria Math" panose="02040503050406030204" pitchFamily="18" charset="0"/>
                                    </a:rPr>
                                    <m:t>2</m:t>
                                  </m:r>
                                </m:sup>
                              </m:sSup>
                              <m:d>
                                <m:dPr>
                                  <m:ctrlPr>
                                    <a:rPr lang="en-US" altLang="zh-CN" sz="2200" i="1">
                                      <a:solidFill>
                                        <a:srgbClr val="7030A0"/>
                                      </a:solidFill>
                                      <a:latin typeface="Cambria Math" panose="02040503050406030204" pitchFamily="18" charset="0"/>
                                      <a:ea typeface="Cambria Math" panose="02040503050406030204" pitchFamily="18" charset="0"/>
                                    </a:rPr>
                                  </m:ctrlPr>
                                </m:dPr>
                                <m:e>
                                  <m:r>
                                    <a:rPr lang="en-US" altLang="zh-CN" sz="2200" b="0" i="1" smtClean="0">
                                      <a:solidFill>
                                        <a:srgbClr val="7030A0"/>
                                      </a:solidFill>
                                      <a:latin typeface="Cambria Math" panose="02040503050406030204" pitchFamily="18" charset="0"/>
                                      <a:ea typeface="Cambria Math" panose="02040503050406030204" pitchFamily="18" charset="0"/>
                                    </a:rPr>
                                    <m:t>𝑡</m:t>
                                  </m:r>
                                </m:e>
                              </m:d>
                              <m:r>
                                <a:rPr lang="en-US" altLang="zh-CN" sz="2200" i="1">
                                  <a:solidFill>
                                    <a:srgbClr val="7030A0"/>
                                  </a:solidFill>
                                  <a:latin typeface="Cambria Math" panose="02040503050406030204" pitchFamily="18" charset="0"/>
                                  <a:ea typeface="Cambria Math" panose="02040503050406030204" pitchFamily="18" charset="0"/>
                                </a:rPr>
                                <m:t>∥</m:t>
                              </m:r>
                            </m:e>
                            <m:sub>
                              <m:r>
                                <a:rPr lang="en-US" altLang="zh-CN" sz="2200" b="0" i="1" smtClean="0">
                                  <a:solidFill>
                                    <a:srgbClr val="7030A0"/>
                                  </a:solidFill>
                                  <a:latin typeface="Cambria Math" panose="02040503050406030204" pitchFamily="18" charset="0"/>
                                  <a:ea typeface="Cambria Math" panose="02040503050406030204" pitchFamily="18" charset="0"/>
                                </a:rPr>
                                <m:t>2</m:t>
                              </m:r>
                            </m:sub>
                            <m:sup>
                              <m:r>
                                <a:rPr lang="en-US" altLang="zh-CN" sz="2200" b="0" i="1" smtClean="0">
                                  <a:solidFill>
                                    <a:srgbClr val="7030A0"/>
                                  </a:solidFill>
                                  <a:latin typeface="Cambria Math" panose="02040503050406030204" pitchFamily="18" charset="0"/>
                                  <a:ea typeface="Cambria Math" panose="02040503050406030204" pitchFamily="18" charset="0"/>
                                </a:rPr>
                                <m:t>2</m:t>
                              </m:r>
                            </m:sup>
                          </m:sSubSup>
                        </m:e>
                      </m:nary>
                      <m:r>
                        <m:rPr>
                          <m:sty m:val="p"/>
                        </m:rPr>
                        <a:rPr lang="en-US" altLang="zh-CN" sz="2200" b="0" i="0" smtClean="0">
                          <a:solidFill>
                            <a:srgbClr val="7030A0"/>
                          </a:solidFill>
                          <a:latin typeface="Cambria Math" panose="02040503050406030204" pitchFamily="18" charset="0"/>
                          <a:ea typeface="Cambria Math" panose="02040503050406030204" pitchFamily="18" charset="0"/>
                        </a:rPr>
                        <m:t>dt</m:t>
                      </m:r>
                    </m:oMath>
                  </m:oMathPara>
                </a14:m>
                <a:endParaRPr lang="en-US" altLang="zh-CN" sz="2200" dirty="0"/>
              </a:p>
            </p:txBody>
          </p:sp>
        </mc:Choice>
        <mc:Fallback xmlns="">
          <p:sp>
            <p:nvSpPr>
              <p:cNvPr id="7" name="文本框 6">
                <a:extLst>
                  <a:ext uri="{FF2B5EF4-FFF2-40B4-BE49-F238E27FC236}">
                    <a16:creationId xmlns:a16="http://schemas.microsoft.com/office/drawing/2014/main" id="{1242F69F-6A0E-4BE9-AE0E-09AA19902E56}"/>
                  </a:ext>
                </a:extLst>
              </p:cNvPr>
              <p:cNvSpPr txBox="1">
                <a:spLocks noRot="1" noChangeAspect="1" noMove="1" noResize="1" noEditPoints="1" noAdjustHandles="1" noChangeArrowheads="1" noChangeShapeType="1" noTextEdit="1"/>
              </p:cNvSpPr>
              <p:nvPr/>
            </p:nvSpPr>
            <p:spPr>
              <a:xfrm>
                <a:off x="1396751" y="2290558"/>
                <a:ext cx="6013121" cy="3268011"/>
              </a:xfrm>
              <a:prstGeom prst="rect">
                <a:avLst/>
              </a:prstGeom>
              <a:blipFill>
                <a:blip r:embed="rId5"/>
                <a:stretch>
                  <a:fillRect l="-811" t="-1119"/>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71187AEC-FF57-469E-8799-322BEAA0A264}"/>
              </a:ext>
            </a:extLst>
          </p:cNvPr>
          <p:cNvSpPr txBox="1"/>
          <p:nvPr/>
        </p:nvSpPr>
        <p:spPr>
          <a:xfrm>
            <a:off x="1396751" y="1569865"/>
            <a:ext cx="3906839"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未来轨迹预测</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多项式回归</a:t>
            </a:r>
          </a:p>
        </p:txBody>
      </p:sp>
      <p:sp>
        <p:nvSpPr>
          <p:cNvPr id="4" name="文本框 3">
            <a:extLst>
              <a:ext uri="{FF2B5EF4-FFF2-40B4-BE49-F238E27FC236}">
                <a16:creationId xmlns:a16="http://schemas.microsoft.com/office/drawing/2014/main" id="{208971C6-CBA2-4502-ACC7-809BC4520EB0}"/>
              </a:ext>
            </a:extLst>
          </p:cNvPr>
          <p:cNvSpPr txBox="1"/>
          <p:nvPr/>
        </p:nvSpPr>
        <p:spPr>
          <a:xfrm>
            <a:off x="4706469" y="5510469"/>
            <a:ext cx="2336089" cy="338554"/>
          </a:xfrm>
          <a:prstGeom prst="rect">
            <a:avLst/>
          </a:prstGeom>
          <a:noFill/>
        </p:spPr>
        <p:txBody>
          <a:bodyPr wrap="none" rtlCol="0">
            <a:spAutoFit/>
          </a:bodyPr>
          <a:lstStyle/>
          <a:p>
            <a:r>
              <a:rPr lang="en-US" altLang="zh-CN" sz="1600" dirty="0">
                <a:solidFill>
                  <a:srgbClr val="7030A0"/>
                </a:solidFill>
                <a:latin typeface="微软雅黑" panose="020B0503020204020204" pitchFamily="34" charset="-122"/>
                <a:ea typeface="微软雅黑" panose="020B0503020204020204" pitchFamily="34" charset="-122"/>
              </a:rPr>
              <a:t>acceleration regulator</a:t>
            </a:r>
            <a:endParaRPr lang="zh-CN" altLang="en-US" sz="1600" dirty="0">
              <a:solidFill>
                <a:srgbClr val="7030A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E4727ED0-7C4C-4CC1-838E-E5D3815EB2FA}"/>
              </a:ext>
            </a:extLst>
          </p:cNvPr>
          <p:cNvSpPr txBox="1"/>
          <p:nvPr/>
        </p:nvSpPr>
        <p:spPr>
          <a:xfrm>
            <a:off x="8861859" y="5679746"/>
            <a:ext cx="169629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化为</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次多项式</a:t>
            </a:r>
          </a:p>
        </p:txBody>
      </p:sp>
    </p:spTree>
    <p:extLst>
      <p:ext uri="{BB962C8B-B14F-4D97-AF65-F5344CB8AC3E}">
        <p14:creationId xmlns:p14="http://schemas.microsoft.com/office/powerpoint/2010/main" val="2211098630"/>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1F7DB31-A6DB-4622-A6FB-BC3E9BD42115}" type="slidenum">
              <a:rPr lang="zh-CN" altLang="en-US" smtClean="0"/>
              <a:t>9</a:t>
            </a:fld>
            <a:endParaRPr lang="zh-CN" altLang="en-US" dirty="0"/>
          </a:p>
        </p:txBody>
      </p:sp>
      <p:grpSp>
        <p:nvGrpSpPr>
          <p:cNvPr id="16" name="组合 15"/>
          <p:cNvGrpSpPr/>
          <p:nvPr/>
        </p:nvGrpSpPr>
        <p:grpSpPr>
          <a:xfrm>
            <a:off x="-1" y="-5682"/>
            <a:ext cx="12192001" cy="1129773"/>
            <a:chOff x="-1" y="-5682"/>
            <a:chExt cx="12192001" cy="1129773"/>
          </a:xfrm>
        </p:grpSpPr>
        <p:sp>
          <p:nvSpPr>
            <p:cNvPr id="17" name="矩形 16"/>
            <p:cNvSpPr/>
            <p:nvPr/>
          </p:nvSpPr>
          <p:spPr>
            <a:xfrm flipV="1">
              <a:off x="-1" y="-8"/>
              <a:ext cx="9412941" cy="982517"/>
            </a:xfrm>
            <a:prstGeom prst="rect">
              <a:avLst/>
            </a:prstGeom>
            <a:solidFill>
              <a:srgbClr val="7030A0">
                <a:alpha val="8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9026" y="-5682"/>
              <a:ext cx="7399245" cy="793487"/>
            </a:xfrm>
            <a:prstGeom prst="rect">
              <a:avLst/>
            </a:prstGeom>
          </p:spPr>
          <p:txBody>
            <a:bodyPr wrap="square">
              <a:spAutoFit/>
            </a:bodyPr>
            <a:lstStyle/>
            <a:p>
              <a:pPr>
                <a:lnSpc>
                  <a:spcPct val="150000"/>
                </a:lnSpc>
              </a:pPr>
              <a:endParaRPr lang="zh-CN" altLang="en-US" sz="3600" b="1" dirty="0">
                <a:solidFill>
                  <a:schemeClr val="bg1"/>
                </a:solidFill>
                <a:latin typeface="+mj-ea"/>
                <a:ea typeface="+mj-ea"/>
              </a:endParaRPr>
            </a:p>
          </p:txBody>
        </p:sp>
        <p:sp>
          <p:nvSpPr>
            <p:cNvPr id="19" name="矩形 18"/>
            <p:cNvSpPr/>
            <p:nvPr/>
          </p:nvSpPr>
          <p:spPr>
            <a:xfrm flipV="1">
              <a:off x="0" y="1047628"/>
              <a:ext cx="12192000" cy="76463"/>
            </a:xfrm>
            <a:prstGeom prst="rect">
              <a:avLst/>
            </a:prstGeom>
            <a:solidFill>
              <a:srgbClr val="7030A0">
                <a:alpha val="80000"/>
              </a:srgb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0008" y="238279"/>
              <a:ext cx="1980288" cy="612460"/>
            </a:xfrm>
            <a:prstGeom prst="rect">
              <a:avLst/>
            </a:prstGeom>
          </p:spPr>
        </p:pic>
      </p:grpSp>
      <p:sp>
        <p:nvSpPr>
          <p:cNvPr id="2" name="文本框 1">
            <a:extLst>
              <a:ext uri="{FF2B5EF4-FFF2-40B4-BE49-F238E27FC236}">
                <a16:creationId xmlns:a16="http://schemas.microsoft.com/office/drawing/2014/main" id="{11822A01-2A27-41C3-B8E2-2FC87878D2EB}"/>
              </a:ext>
            </a:extLst>
          </p:cNvPr>
          <p:cNvSpPr txBox="1"/>
          <p:nvPr/>
        </p:nvSpPr>
        <p:spPr>
          <a:xfrm>
            <a:off x="597159" y="163978"/>
            <a:ext cx="2690160"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视频</a:t>
            </a:r>
            <a:r>
              <a:rPr lang="en-US" altLang="zh-CN" sz="4000" b="1" dirty="0">
                <a:solidFill>
                  <a:schemeClr val="bg1"/>
                </a:solidFill>
                <a:latin typeface="微软雅黑" panose="020B0503020204020204" pitchFamily="34" charset="-122"/>
                <a:ea typeface="微软雅黑" panose="020B0503020204020204" pitchFamily="34" charset="-122"/>
              </a:rPr>
              <a:t>demo</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089C9784-8598-47A5-84FA-23986AB15347}"/>
              </a:ext>
            </a:extLst>
          </p:cNvPr>
          <p:cNvSpPr txBox="1"/>
          <p:nvPr/>
        </p:nvSpPr>
        <p:spPr>
          <a:xfrm>
            <a:off x="5311169" y="6169580"/>
            <a:ext cx="156966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匀速直线运动</a:t>
            </a:r>
          </a:p>
        </p:txBody>
      </p:sp>
      <p:pic>
        <p:nvPicPr>
          <p:cNvPr id="4" name="Chase 1-1">
            <a:hlinkClick r:id="" action="ppaction://media"/>
            <a:extLst>
              <a:ext uri="{FF2B5EF4-FFF2-40B4-BE49-F238E27FC236}">
                <a16:creationId xmlns:a16="http://schemas.microsoft.com/office/drawing/2014/main" id="{6C94F457-2E54-4C15-A2F0-B35AB4C13CF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56411" y="1475527"/>
            <a:ext cx="8079176" cy="4544537"/>
          </a:xfrm>
          <a:prstGeom prst="rect">
            <a:avLst/>
          </a:prstGeom>
        </p:spPr>
      </p:pic>
    </p:spTree>
    <p:extLst>
      <p:ext uri="{BB962C8B-B14F-4D97-AF65-F5344CB8AC3E}">
        <p14:creationId xmlns:p14="http://schemas.microsoft.com/office/powerpoint/2010/main" val="3917933561"/>
      </p:ext>
    </p:extLst>
  </p:cSld>
  <p:clrMapOvr>
    <a:masterClrMapping/>
  </p:clrMapOvr>
  <mc:AlternateContent xmlns:mc="http://schemas.openxmlformats.org/markup-compatibility/2006" xmlns:p14="http://schemas.microsoft.com/office/powerpoint/2010/main">
    <mc:Choice Requires="p14">
      <p:transition spd="med" p14:dur="700" advTm="1180">
        <p:fade/>
      </p:transition>
    </mc:Choice>
    <mc:Fallback xmlns="">
      <p:transition spd="med" advTm="11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2275</TotalTime>
  <Words>2263</Words>
  <Application>Microsoft Office PowerPoint</Application>
  <PresentationFormat>宽屏</PresentationFormat>
  <Paragraphs>220</Paragraphs>
  <Slides>17</Slides>
  <Notes>14</Notes>
  <HiddenSlides>0</HiddenSlides>
  <MMClips>2</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17</vt:i4>
      </vt:variant>
    </vt:vector>
  </HeadingPairs>
  <TitlesOfParts>
    <vt:vector size="30" baseType="lpstr">
      <vt:lpstr>等线</vt:lpstr>
      <vt:lpstr>等线 Light</vt:lpstr>
      <vt:lpstr>华文行楷</vt:lpstr>
      <vt:lpstr>华文新魏</vt:lpstr>
      <vt:lpstr>华文中宋</vt:lpstr>
      <vt:lpstr>宋体</vt:lpstr>
      <vt:lpstr>微软雅黑</vt:lpstr>
      <vt:lpstr>Arial</vt:lpstr>
      <vt:lpstr>Cambria Math</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cd Qu</dc:creator>
  <cp:lastModifiedBy>cd Qu</cp:lastModifiedBy>
  <cp:revision>107</cp:revision>
  <dcterms:created xsi:type="dcterms:W3CDTF">2021-03-27T06:09:45Z</dcterms:created>
  <dcterms:modified xsi:type="dcterms:W3CDTF">2021-04-08T16:35:27Z</dcterms:modified>
</cp:coreProperties>
</file>